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comments/comment6.xml" ContentType="application/vnd.openxmlformats-officedocument.presentationml.comment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omments/comment10.xml" ContentType="application/vnd.openxmlformats-officedocument.presentationml.comments+xml"/>
  <Override PartName="/ppt/notesSlides/notesSlide32.xml" ContentType="application/vnd.openxmlformats-officedocument.presentationml.notesSlide+xml"/>
  <Override PartName="/ppt/comments/comment1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91" r:id="rId2"/>
    <p:sldId id="297" r:id="rId3"/>
    <p:sldId id="324" r:id="rId4"/>
    <p:sldId id="328" r:id="rId5"/>
    <p:sldId id="345" r:id="rId6"/>
    <p:sldId id="348" r:id="rId7"/>
    <p:sldId id="349" r:id="rId8"/>
    <p:sldId id="363" r:id="rId9"/>
    <p:sldId id="368" r:id="rId10"/>
    <p:sldId id="380" r:id="rId11"/>
    <p:sldId id="369" r:id="rId12"/>
    <p:sldId id="370" r:id="rId13"/>
    <p:sldId id="372" r:id="rId14"/>
    <p:sldId id="374" r:id="rId15"/>
    <p:sldId id="375" r:id="rId16"/>
    <p:sldId id="364" r:id="rId17"/>
    <p:sldId id="377" r:id="rId18"/>
    <p:sldId id="306" r:id="rId19"/>
    <p:sldId id="323" r:id="rId20"/>
    <p:sldId id="336" r:id="rId21"/>
    <p:sldId id="366" r:id="rId22"/>
    <p:sldId id="379" r:id="rId23"/>
    <p:sldId id="367" r:id="rId24"/>
    <p:sldId id="304" r:id="rId25"/>
    <p:sldId id="360" r:id="rId26"/>
    <p:sldId id="282" r:id="rId27"/>
    <p:sldId id="332" r:id="rId28"/>
    <p:sldId id="333" r:id="rId29"/>
    <p:sldId id="303" r:id="rId30"/>
    <p:sldId id="334" r:id="rId31"/>
    <p:sldId id="358" r:id="rId32"/>
    <p:sldId id="359" r:id="rId33"/>
    <p:sldId id="376" r:id="rId34"/>
    <p:sldId id="373" r:id="rId35"/>
    <p:sldId id="326" r:id="rId36"/>
    <p:sldId id="378" r:id="rId37"/>
  </p:sldIdLst>
  <p:sldSz cx="9144000" cy="5143500" type="screen16x9"/>
  <p:notesSz cx="6858000" cy="9144000"/>
  <p:custDataLst>
    <p:tags r:id="rId3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 userDrawn="1">
          <p15:clr>
            <a:srgbClr val="A4A3A4"/>
          </p15:clr>
        </p15:guide>
        <p15:guide id="2" pos="5568" userDrawn="1">
          <p15:clr>
            <a:srgbClr val="A4A3A4"/>
          </p15:clr>
        </p15:guide>
        <p15:guide id="3" pos="2880" userDrawn="1">
          <p15:clr>
            <a:srgbClr val="A4A3A4"/>
          </p15:clr>
        </p15:guide>
        <p15:guide id="4" orient="horz" pos="11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vin Batista" initials="KB" lastIdx="12" clrIdx="0">
    <p:extLst/>
  </p:cmAuthor>
  <p:cmAuthor id="2" name="Jacob Harry Podell" initials="JHP" lastIdx="1" clrIdx="1">
    <p:extLst/>
  </p:cmAuthor>
  <p:cmAuthor id="3" name="Jacob Harry Podell" initials="JHP [2]" lastIdx="1" clrIdx="2">
    <p:extLst/>
  </p:cmAuthor>
  <p:cmAuthor id="4" name="Jacob Harry Podell" initials="JHP [3]" lastIdx="1" clrIdx="3">
    <p:extLst/>
  </p:cmAuthor>
  <p:cmAuthor id="5" name="Jacob Harry Podell" initials="JHP [4]" lastIdx="1" clrIdx="4">
    <p:extLst/>
  </p:cmAuthor>
  <p:cmAuthor id="6" name="Jacob Harry Podell" initials="JHP [5]" lastIdx="1" clrIdx="5">
    <p:extLst/>
  </p:cmAuthor>
  <p:cmAuthor id="7" name="Jacob Harry Podell" initials="JHP [6]" lastIdx="1" clrIdx="6">
    <p:extLst/>
  </p:cmAuthor>
  <p:cmAuthor id="8" name="Jacob Harry Podell" initials="JHP [7]" lastIdx="1" clrIdx="7">
    <p:extLst/>
  </p:cmAuthor>
  <p:cmAuthor id="9" name="Jacob Harry Podell" initials="JHP [8]" lastIdx="1" clrIdx="8">
    <p:extLst/>
  </p:cmAuthor>
  <p:cmAuthor id="10" name="Jacob Harry Podell" initials="JHP [9]" lastIdx="1" clrIdx="9">
    <p:extLst/>
  </p:cmAuthor>
  <p:cmAuthor id="11" name="Jacob Harry Podell" initials="JHP [10]" lastIdx="1" clrIdx="10">
    <p:extLst/>
  </p:cmAuthor>
  <p:cmAuthor id="12" name="Jacob Harry Podell" initials="JHP [11]" lastIdx="1" clrIdx="11">
    <p:extLst/>
  </p:cmAuthor>
  <p:cmAuthor id="13" name="Jacob Harry Podell" initials="JHP [12]" lastIdx="1" clrIdx="12">
    <p:extLst/>
  </p:cmAuthor>
  <p:cmAuthor id="14" name="Jacob Harry Podell" initials="JHP [13]" lastIdx="1" clrIdx="13">
    <p:extLst/>
  </p:cmAuthor>
  <p:cmAuthor id="15" name="Jacob Harry Podell" initials="JHP [14]" lastIdx="1" clrIdx="14">
    <p:extLst/>
  </p:cmAuthor>
  <p:cmAuthor id="16" name="Jacob Harry Podell" initials="JHP [15]" lastIdx="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B4D2"/>
    <a:srgbClr val="B5B5B6"/>
    <a:srgbClr val="252525"/>
    <a:srgbClr val="444445"/>
    <a:srgbClr val="1AA6C9"/>
    <a:srgbClr val="A5A5A6"/>
    <a:srgbClr val="10B5D4"/>
    <a:srgbClr val="B4B4B5"/>
    <a:srgbClr val="70E4F9"/>
    <a:srgbClr val="008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0BEE1-E9ED-4D79-A2C4-AF8B92BEA772}">
  <a:tblStyle styleId="{2410BEE1-E9ED-4D79-A2C4-AF8B92BEA7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7026" autoAdjust="0"/>
  </p:normalViewPr>
  <p:slideViewPr>
    <p:cSldViewPr snapToGrid="0" snapToObjects="1">
      <p:cViewPr>
        <p:scale>
          <a:sx n="135" d="100"/>
          <a:sy n="135" d="100"/>
        </p:scale>
        <p:origin x="1176" y="1264"/>
      </p:cViewPr>
      <p:guideLst>
        <p:guide orient="horz" pos="252"/>
        <p:guide pos="5568"/>
        <p:guide pos="2880"/>
        <p:guide orient="horz" pos="114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tags" Target="tags/tag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6951636684743"/>
          <c:y val="0.0480176085893061"/>
          <c:w val="0.850271692035986"/>
          <c:h val="0.689807411871256"/>
        </c:manualLayout>
      </c:layout>
      <c:barChart>
        <c:barDir val="col"/>
        <c:grouping val="stacked"/>
        <c:varyColors val="0"/>
        <c:ser>
          <c:idx val="0"/>
          <c:order val="0"/>
          <c:tx>
            <c:strRef>
              <c:f>Sheet1!$B$1</c:f>
              <c:strCache>
                <c:ptCount val="1"/>
                <c:pt idx="0">
                  <c:v>Affordability</c:v>
                </c:pt>
              </c:strCache>
            </c:strRef>
          </c:tx>
          <c:spPr>
            <a:solidFill>
              <a:srgbClr val="1AA6C9"/>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Sheet1!$B$2:$B$5</c:f>
              <c:numCache>
                <c:formatCode>General</c:formatCode>
                <c:ptCount val="4"/>
                <c:pt idx="0">
                  <c:v>3.0</c:v>
                </c:pt>
                <c:pt idx="1">
                  <c:v>3.0</c:v>
                </c:pt>
                <c:pt idx="2">
                  <c:v>7.0</c:v>
                </c:pt>
                <c:pt idx="3">
                  <c:v>7.0</c:v>
                </c:pt>
              </c:numCache>
            </c:numRef>
          </c:val>
        </c:ser>
        <c:ser>
          <c:idx val="1"/>
          <c:order val="1"/>
          <c:tx>
            <c:strRef>
              <c:f>Sheet1!$C$1</c:f>
              <c:strCache>
                <c:ptCount val="1"/>
                <c:pt idx="0">
                  <c:v>Flexibility</c:v>
                </c:pt>
              </c:strCache>
            </c:strRef>
          </c:tx>
          <c:spPr>
            <a:solidFill>
              <a:srgbClr val="A5A5A6"/>
            </a:solidFill>
            <a:ln>
              <a:noFill/>
            </a:ln>
            <a:effectLst/>
          </c:spPr>
          <c:invertIfNegative val="0"/>
          <c:cat>
            <c:strRef>
              <c:f>Sheet1!$A$2:$A$5</c:f>
              <c:strCache>
                <c:ptCount val="4"/>
                <c:pt idx="0">
                  <c:v>Inflexible,                           Expensive</c:v>
                </c:pt>
                <c:pt idx="1">
                  <c:v>Flexible,                                     Expensive</c:v>
                </c:pt>
                <c:pt idx="2">
                  <c:v>Inflexible,                                    Affordable</c:v>
                </c:pt>
                <c:pt idx="3">
                  <c:v>Flexible,                                    Affordable</c:v>
                </c:pt>
              </c:strCache>
            </c:strRef>
          </c:cat>
          <c:val>
            <c:numRef>
              <c:f>Sheet1!$C$2:$C$5</c:f>
              <c:numCache>
                <c:formatCode>General</c:formatCode>
                <c:ptCount val="4"/>
                <c:pt idx="0">
                  <c:v>3.0</c:v>
                </c:pt>
                <c:pt idx="1">
                  <c:v>7.0</c:v>
                </c:pt>
                <c:pt idx="2">
                  <c:v>3.0</c:v>
                </c:pt>
                <c:pt idx="3">
                  <c:v>7.0</c:v>
                </c:pt>
              </c:numCache>
            </c:numRef>
          </c:val>
        </c:ser>
        <c:dLbls>
          <c:showLegendKey val="0"/>
          <c:showVal val="0"/>
          <c:showCatName val="0"/>
          <c:showSerName val="0"/>
          <c:showPercent val="0"/>
          <c:showBubbleSize val="0"/>
        </c:dLbls>
        <c:gapWidth val="175"/>
        <c:overlap val="100"/>
        <c:axId val="-2114122512"/>
        <c:axId val="-2134678944"/>
      </c:barChart>
      <c:catAx>
        <c:axId val="-211412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134678944"/>
        <c:crosses val="autoZero"/>
        <c:auto val="1"/>
        <c:lblAlgn val="ctr"/>
        <c:lblOffset val="100"/>
        <c:noMultiLvlLbl val="0"/>
      </c:catAx>
      <c:valAx>
        <c:axId val="-2134678944"/>
        <c:scaling>
          <c:orientation val="minMax"/>
        </c:scaling>
        <c:delete val="1"/>
        <c:axPos val="l"/>
        <c:numFmt formatCode="General" sourceLinked="1"/>
        <c:majorTickMark val="none"/>
        <c:minorTickMark val="none"/>
        <c:tickLblPos val="nextTo"/>
        <c:crossAx val="-2114122512"/>
        <c:crosses val="autoZero"/>
        <c:crossBetween val="between"/>
      </c:valAx>
      <c:spPr>
        <a:noFill/>
        <a:ln>
          <a:noFill/>
        </a:ln>
        <a:effectLst/>
      </c:spPr>
    </c:plotArea>
    <c:legend>
      <c:legendPos val="b"/>
      <c:layout>
        <c:manualLayout>
          <c:xMode val="edge"/>
          <c:yMode val="edge"/>
          <c:x val="0.827168088942688"/>
          <c:y val="0.275169108652418"/>
          <c:w val="0.133358084412254"/>
          <c:h val="0.189249872466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4-01T12:31:18.787" idx="10">
    <p:pos x="10" y="10"/>
    <p:text>Change the background. Add a question mark graphic</p:text>
    <p:extLst>
      <p:ext uri="{C676402C-5697-4E1C-873F-D02D1690AC5C}">
        <p15:threadingInfo xmlns:p15="http://schemas.microsoft.com/office/powerpoint/2012/main" timeZoneBias="240"/>
      </p:ext>
    </p:extLst>
  </p:cm>
  <p:cm authorId="2" dt="2018-04-01T13:49:56.651" idx="1">
    <p:pos x="106" y="106"/>
    <p:text>gyms and customers have a problem, solution to bridge the ga[ between needs. graphic w/o saying flexit that shows customers and gyms getting along</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01T12:31:33.154" idx="11">
    <p:pos x="10" y="10"/>
    <p:text>Can we re do this slide to summarize the Flex-IT solution (showing a customer journey of them using the app. The phone screen shots is too tactical and not consistent with the actual app. A journey map showing how the customer would interact with the app.</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1" dt="2018-04-01T14:00:13.845" idx="1">
    <p:pos x="10" y="10"/>
    <p:text>push people away, and circle us. remove some icons. nays down and to right, crossfire down to functional, peloton closer to soul cycle, orange theory closer to baarys, cp down, zee closer to cp, zee functional. move and pays gym move over.</p:text>
    <p:extLst>
      <p:ext uri="{C676402C-5697-4E1C-873F-D02D1690AC5C}">
        <p15:threadingInfo xmlns:p15="http://schemas.microsoft.com/office/powerpoint/2012/main" timeZoneBias="240"/>
      </p:ext>
    </p:extLst>
  </p:cm>
  <p:cm authorId="12" dt="2018-04-01T14:04:02.154" idx="1">
    <p:pos x="106" y="106"/>
    <p:text>draft the bars thinfg</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2400" b="1" dirty="0" smtClean="0">
              <a:latin typeface="Glacial Indifference" charset="0"/>
              <a:ea typeface="Glacial Indifference" charset="0"/>
              <a:cs typeface="Glacial Indifference" charset="0"/>
            </a:rPr>
            <a:t> 200M</a:t>
          </a:r>
          <a:endParaRPr lang="en-US" sz="24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2400" b="1" dirty="0" smtClean="0">
              <a:latin typeface="Glacial Indifference" charset="0"/>
              <a:ea typeface="Glacial Indifference" charset="0"/>
              <a:cs typeface="Glacial Indifference" charset="0"/>
            </a:rPr>
            <a:t>40M</a:t>
          </a:r>
          <a:endParaRPr lang="en-US" sz="24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2400" b="1" dirty="0" smtClean="0">
              <a:solidFill>
                <a:srgbClr val="00B4D2"/>
              </a:solidFill>
              <a:latin typeface="Glacial Indifference" charset="0"/>
              <a:ea typeface="Glacial Indifference" charset="0"/>
              <a:cs typeface="Glacial Indifference" charset="0"/>
            </a:rPr>
            <a:t>2M</a:t>
          </a:r>
          <a:endParaRPr lang="en-US" sz="24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1A7D7142-74A4-2F41-B3FF-9E7EC4EEFC68}" srcId="{2086C332-A63F-1442-9389-8468A22AFD07}" destId="{789A69E9-6081-FD4C-91B3-F9AABC68CF40}" srcOrd="1" destOrd="0" parTransId="{3592BE1F-6F89-FA47-A577-3660B79341FF}" sibTransId="{5D26109D-4E72-6348-AB71-5493D1EC5514}"/>
    <dgm:cxn modelId="{30CA5261-2763-824C-A07F-A12FAB443D87}" type="presOf" srcId="{6AFDE59D-C3BD-4D49-AEF3-AB65539773E5}" destId="{D3C12166-D028-3345-8ACD-3F7D51F45B70}" srcOrd="0" destOrd="0" presId="urn:microsoft.com/office/officeart/2005/8/layout/venn2"/>
    <dgm:cxn modelId="{2B0AB1A9-2D8B-A74A-A374-16FDA18F46A5}" type="presOf" srcId="{789A69E9-6081-FD4C-91B3-F9AABC68CF40}" destId="{950AB04F-1AA3-334C-A643-211CB2095440}" srcOrd="0" destOrd="0" presId="urn:microsoft.com/office/officeart/2005/8/layout/venn2"/>
    <dgm:cxn modelId="{6362A03F-029D-2D46-9308-7941B15021D5}" type="presOf" srcId="{789A69E9-6081-FD4C-91B3-F9AABC68CF40}" destId="{E413555E-0046-9E45-BA73-B86B85C68BA2}" srcOrd="1" destOrd="0" presId="urn:microsoft.com/office/officeart/2005/8/layout/venn2"/>
    <dgm:cxn modelId="{A1C8E044-55A8-4943-AFB4-D4EBA407636A}" type="presOf" srcId="{A2576D40-7D1D-A643-82CE-1332C1F1DD0D}" destId="{C02C8A99-DD0F-2E44-9905-BDE676005CAD}" srcOrd="1" destOrd="0" presId="urn:microsoft.com/office/officeart/2005/8/layout/venn2"/>
    <dgm:cxn modelId="{E00283EB-351D-E84D-9495-8648DA7C666B}" type="presOf" srcId="{6AFDE59D-C3BD-4D49-AEF3-AB65539773E5}" destId="{B5380031-5F08-DC47-BFB3-7000295EFA7F}" srcOrd="1"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B2511C24-B322-494F-A85D-2E3AAAB4EED6}" srcId="{2086C332-A63F-1442-9389-8468A22AFD07}" destId="{A2576D40-7D1D-A643-82CE-1332C1F1DD0D}" srcOrd="0" destOrd="0" parTransId="{C2F9CFC9-983C-6546-9164-C286D8DE419F}" sibTransId="{39CE2ADD-BAF2-5E44-B6B1-D4A75419EF34}"/>
    <dgm:cxn modelId="{26435E07-3982-5A44-A2D7-9AD3E9CE8D63}" type="presOf" srcId="{2086C332-A63F-1442-9389-8468A22AFD07}" destId="{D6FBE2A2-9C81-CB4F-9A11-8CE4E84E63BF}" srcOrd="0" destOrd="0" presId="urn:microsoft.com/office/officeart/2005/8/layout/venn2"/>
    <dgm:cxn modelId="{8CA81464-4DC3-CC4B-9859-810CFBB50587}" type="presOf" srcId="{A2576D40-7D1D-A643-82CE-1332C1F1DD0D}" destId="{FEB9C500-07DC-2842-BEE2-460EF06E282F}" srcOrd="0" destOrd="0" presId="urn:microsoft.com/office/officeart/2005/8/layout/venn2"/>
    <dgm:cxn modelId="{7B028E69-33C2-0946-86E8-54DFAD086D28}" type="presParOf" srcId="{D6FBE2A2-9C81-CB4F-9A11-8CE4E84E63BF}" destId="{63F4D101-114C-F84F-90E3-507E51C4A95D}" srcOrd="0" destOrd="0" presId="urn:microsoft.com/office/officeart/2005/8/layout/venn2"/>
    <dgm:cxn modelId="{270512B5-5179-BB40-9314-7B0AE21115BD}" type="presParOf" srcId="{63F4D101-114C-F84F-90E3-507E51C4A95D}" destId="{FEB9C500-07DC-2842-BEE2-460EF06E282F}" srcOrd="0" destOrd="0" presId="urn:microsoft.com/office/officeart/2005/8/layout/venn2"/>
    <dgm:cxn modelId="{3D6E94C7-B935-B04E-8A9E-75BBC59EE432}" type="presParOf" srcId="{63F4D101-114C-F84F-90E3-507E51C4A95D}" destId="{C02C8A99-DD0F-2E44-9905-BDE676005CAD}" srcOrd="1" destOrd="0" presId="urn:microsoft.com/office/officeart/2005/8/layout/venn2"/>
    <dgm:cxn modelId="{1C908160-73D2-5D4F-B0B9-80A49625B42F}" type="presParOf" srcId="{D6FBE2A2-9C81-CB4F-9A11-8CE4E84E63BF}" destId="{323B9A74-4928-3D47-A5B5-BC9A92A96D11}" srcOrd="1" destOrd="0" presId="urn:microsoft.com/office/officeart/2005/8/layout/venn2"/>
    <dgm:cxn modelId="{E8ED295F-F568-E24A-A3FA-AA84FE7D2DB2}" type="presParOf" srcId="{323B9A74-4928-3D47-A5B5-BC9A92A96D11}" destId="{950AB04F-1AA3-334C-A643-211CB2095440}" srcOrd="0" destOrd="0" presId="urn:microsoft.com/office/officeart/2005/8/layout/venn2"/>
    <dgm:cxn modelId="{8269F662-FB1B-A04C-B39C-C5DA76F721A3}" type="presParOf" srcId="{323B9A74-4928-3D47-A5B5-BC9A92A96D11}" destId="{E413555E-0046-9E45-BA73-B86B85C68BA2}" srcOrd="1" destOrd="0" presId="urn:microsoft.com/office/officeart/2005/8/layout/venn2"/>
    <dgm:cxn modelId="{B7ED1A9E-EA5B-124D-8DE9-EFC3961A03A5}" type="presParOf" srcId="{D6FBE2A2-9C81-CB4F-9A11-8CE4E84E63BF}" destId="{7FE207AA-3AEC-674A-8EAC-876E61FB6790}" srcOrd="2" destOrd="0" presId="urn:microsoft.com/office/officeart/2005/8/layout/venn2"/>
    <dgm:cxn modelId="{3110C670-B990-2B46-A27B-CE9BB711A5AB}" type="presParOf" srcId="{7FE207AA-3AEC-674A-8EAC-876E61FB6790}" destId="{D3C12166-D028-3345-8ACD-3F7D51F45B70}" srcOrd="0" destOrd="0" presId="urn:microsoft.com/office/officeart/2005/8/layout/venn2"/>
    <dgm:cxn modelId="{EB7559D2-AF76-9445-BD9A-B28BF8747EB3}"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2400" b="1" dirty="0" smtClean="0">
              <a:latin typeface="Glacial Indifference" charset="0"/>
              <a:ea typeface="Glacial Indifference" charset="0"/>
              <a:cs typeface="Glacial Indifference" charset="0"/>
            </a:rPr>
            <a:t> 200M</a:t>
          </a:r>
          <a:endParaRPr lang="en-US" sz="24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2400" b="1" dirty="0" smtClean="0">
              <a:latin typeface="Glacial Indifference" charset="0"/>
              <a:ea typeface="Glacial Indifference" charset="0"/>
              <a:cs typeface="Glacial Indifference" charset="0"/>
            </a:rPr>
            <a:t>40M</a:t>
          </a:r>
          <a:endParaRPr lang="en-US" sz="24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2400" b="1" dirty="0" smtClean="0">
              <a:solidFill>
                <a:srgbClr val="00B4D2"/>
              </a:solidFill>
              <a:latin typeface="Glacial Indifference" charset="0"/>
              <a:ea typeface="Glacial Indifference" charset="0"/>
              <a:cs typeface="Glacial Indifference" charset="0"/>
            </a:rPr>
            <a:t>2M</a:t>
          </a:r>
          <a:endParaRPr lang="en-US" sz="24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E832C910-785C-224C-A0DD-4029CA228146}" type="presOf" srcId="{A2576D40-7D1D-A643-82CE-1332C1F1DD0D}" destId="{FEB9C500-07DC-2842-BEE2-460EF06E282F}" srcOrd="0" destOrd="0" presId="urn:microsoft.com/office/officeart/2005/8/layout/venn2"/>
    <dgm:cxn modelId="{B2511C24-B322-494F-A85D-2E3AAAB4EED6}" srcId="{2086C332-A63F-1442-9389-8468A22AFD07}" destId="{A2576D40-7D1D-A643-82CE-1332C1F1DD0D}" srcOrd="0" destOrd="0" parTransId="{C2F9CFC9-983C-6546-9164-C286D8DE419F}" sibTransId="{39CE2ADD-BAF2-5E44-B6B1-D4A75419EF34}"/>
    <dgm:cxn modelId="{9F5F7CAB-330D-124D-AD97-CBCD241D5DEA}" type="presOf" srcId="{789A69E9-6081-FD4C-91B3-F9AABC68CF40}" destId="{E413555E-0046-9E45-BA73-B86B85C68BA2}" srcOrd="1" destOrd="0" presId="urn:microsoft.com/office/officeart/2005/8/layout/venn2"/>
    <dgm:cxn modelId="{C5BCE468-3231-7D4A-AC22-F3A74BDC333D}" type="presOf" srcId="{6AFDE59D-C3BD-4D49-AEF3-AB65539773E5}" destId="{D3C12166-D028-3345-8ACD-3F7D51F45B70}" srcOrd="0"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B7CB4B98-DB9D-924B-B257-C01EC19955CB}" type="presOf" srcId="{2086C332-A63F-1442-9389-8468A22AFD07}" destId="{D6FBE2A2-9C81-CB4F-9A11-8CE4E84E63BF}" srcOrd="0"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402774EC-1DD5-7643-9F8F-D738967AAA9F}" type="presOf" srcId="{789A69E9-6081-FD4C-91B3-F9AABC68CF40}" destId="{950AB04F-1AA3-334C-A643-211CB2095440}" srcOrd="0" destOrd="0" presId="urn:microsoft.com/office/officeart/2005/8/layout/venn2"/>
    <dgm:cxn modelId="{80538EF9-8755-A040-B12A-4082F8DA1A5A}" type="presOf" srcId="{A2576D40-7D1D-A643-82CE-1332C1F1DD0D}" destId="{C02C8A99-DD0F-2E44-9905-BDE676005CAD}" srcOrd="1" destOrd="0" presId="urn:microsoft.com/office/officeart/2005/8/layout/venn2"/>
    <dgm:cxn modelId="{291D4B12-7493-974B-801D-A8CF7C5922A8}" type="presOf" srcId="{6AFDE59D-C3BD-4D49-AEF3-AB65539773E5}" destId="{B5380031-5F08-DC47-BFB3-7000295EFA7F}" srcOrd="1" destOrd="0" presId="urn:microsoft.com/office/officeart/2005/8/layout/venn2"/>
    <dgm:cxn modelId="{4A59F0FF-FF40-E941-98DF-34C4029F0A1E}" type="presParOf" srcId="{D6FBE2A2-9C81-CB4F-9A11-8CE4E84E63BF}" destId="{63F4D101-114C-F84F-90E3-507E51C4A95D}" srcOrd="0" destOrd="0" presId="urn:microsoft.com/office/officeart/2005/8/layout/venn2"/>
    <dgm:cxn modelId="{5C5834EB-0A08-CC41-A8B3-72330AA6E8A7}" type="presParOf" srcId="{63F4D101-114C-F84F-90E3-507E51C4A95D}" destId="{FEB9C500-07DC-2842-BEE2-460EF06E282F}" srcOrd="0" destOrd="0" presId="urn:microsoft.com/office/officeart/2005/8/layout/venn2"/>
    <dgm:cxn modelId="{28F5AA5D-0A6C-0045-919A-0C2404E8966C}" type="presParOf" srcId="{63F4D101-114C-F84F-90E3-507E51C4A95D}" destId="{C02C8A99-DD0F-2E44-9905-BDE676005CAD}" srcOrd="1" destOrd="0" presId="urn:microsoft.com/office/officeart/2005/8/layout/venn2"/>
    <dgm:cxn modelId="{0ACDC8A4-50F9-6C49-90A8-EDF21AB3A4BA}" type="presParOf" srcId="{D6FBE2A2-9C81-CB4F-9A11-8CE4E84E63BF}" destId="{323B9A74-4928-3D47-A5B5-BC9A92A96D11}" srcOrd="1" destOrd="0" presId="urn:microsoft.com/office/officeart/2005/8/layout/venn2"/>
    <dgm:cxn modelId="{B11ACA56-B146-2640-B154-4C58D8A5EFE7}" type="presParOf" srcId="{323B9A74-4928-3D47-A5B5-BC9A92A96D11}" destId="{950AB04F-1AA3-334C-A643-211CB2095440}" srcOrd="0" destOrd="0" presId="urn:microsoft.com/office/officeart/2005/8/layout/venn2"/>
    <dgm:cxn modelId="{37F12507-3F62-4242-8915-6D723CC23D86}" type="presParOf" srcId="{323B9A74-4928-3D47-A5B5-BC9A92A96D11}" destId="{E413555E-0046-9E45-BA73-B86B85C68BA2}" srcOrd="1" destOrd="0" presId="urn:microsoft.com/office/officeart/2005/8/layout/venn2"/>
    <dgm:cxn modelId="{282F815C-F966-E448-84D2-D73D3BEA7978}" type="presParOf" srcId="{D6FBE2A2-9C81-CB4F-9A11-8CE4E84E63BF}" destId="{7FE207AA-3AEC-674A-8EAC-876E61FB6790}" srcOrd="2" destOrd="0" presId="urn:microsoft.com/office/officeart/2005/8/layout/venn2"/>
    <dgm:cxn modelId="{DF9812C3-67E1-D848-A4D9-DD5195A3A99C}" type="presParOf" srcId="{7FE207AA-3AEC-674A-8EAC-876E61FB6790}" destId="{D3C12166-D028-3345-8ACD-3F7D51F45B70}" srcOrd="0" destOrd="0" presId="urn:microsoft.com/office/officeart/2005/8/layout/venn2"/>
    <dgm:cxn modelId="{F692CE3C-8CC5-6F4B-94FE-6E7CA22EEDA5}"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1800" b="1" dirty="0" smtClean="0">
              <a:latin typeface="Glacial Indifference" charset="0"/>
              <a:ea typeface="Glacial Indifference" charset="0"/>
              <a:cs typeface="Glacial Indifference" charset="0"/>
            </a:rPr>
            <a:t>200M</a:t>
          </a:r>
          <a:endParaRPr lang="en-US" sz="18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1800" b="1" dirty="0" smtClean="0">
              <a:latin typeface="Glacial Indifference" charset="0"/>
              <a:ea typeface="Glacial Indifference" charset="0"/>
              <a:cs typeface="Glacial Indifference" charset="0"/>
            </a:rPr>
            <a:t>40M</a:t>
          </a:r>
          <a:endParaRPr lang="en-US" sz="18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1800" b="1" dirty="0" smtClean="0">
              <a:solidFill>
                <a:srgbClr val="00B4D2"/>
              </a:solidFill>
              <a:latin typeface="Glacial Indifference" charset="0"/>
              <a:ea typeface="Glacial Indifference" charset="0"/>
              <a:cs typeface="Glacial Indifference" charset="0"/>
            </a:rPr>
            <a:t>2M</a:t>
          </a:r>
          <a:endParaRPr lang="en-US" sz="18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B31A6C7F-6F92-D246-8FD6-4FFD4DF5A3DF}" type="presOf" srcId="{789A69E9-6081-FD4C-91B3-F9AABC68CF40}" destId="{950AB04F-1AA3-334C-A643-211CB2095440}" srcOrd="0" destOrd="0" presId="urn:microsoft.com/office/officeart/2005/8/layout/venn2"/>
    <dgm:cxn modelId="{AD2DBFD4-A76B-8B43-9781-339AE9B757E5}" type="presOf" srcId="{6AFDE59D-C3BD-4D49-AEF3-AB65539773E5}" destId="{B5380031-5F08-DC47-BFB3-7000295EFA7F}" srcOrd="1"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F42D9330-8AE6-6C4D-9313-FE30200932F9}" type="presOf" srcId="{A2576D40-7D1D-A643-82CE-1332C1F1DD0D}" destId="{C02C8A99-DD0F-2E44-9905-BDE676005CAD}" srcOrd="1" destOrd="0" presId="urn:microsoft.com/office/officeart/2005/8/layout/venn2"/>
    <dgm:cxn modelId="{EBFD1F35-9CE2-354B-844F-34DD36A9A8A1}" type="presOf" srcId="{6AFDE59D-C3BD-4D49-AEF3-AB65539773E5}" destId="{D3C12166-D028-3345-8ACD-3F7D51F45B70}" srcOrd="0" destOrd="0" presId="urn:microsoft.com/office/officeart/2005/8/layout/venn2"/>
    <dgm:cxn modelId="{1807C213-A679-8540-B47F-1B1BAF0E1D73}" type="presOf" srcId="{789A69E9-6081-FD4C-91B3-F9AABC68CF40}" destId="{E413555E-0046-9E45-BA73-B86B85C68BA2}" srcOrd="1" destOrd="0" presId="urn:microsoft.com/office/officeart/2005/8/layout/venn2"/>
    <dgm:cxn modelId="{79E5E920-D7B3-0545-A570-152832BDFF7A}" type="presOf" srcId="{A2576D40-7D1D-A643-82CE-1332C1F1DD0D}" destId="{FEB9C500-07DC-2842-BEE2-460EF06E282F}" srcOrd="0"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B2511C24-B322-494F-A85D-2E3AAAB4EED6}" srcId="{2086C332-A63F-1442-9389-8468A22AFD07}" destId="{A2576D40-7D1D-A643-82CE-1332C1F1DD0D}" srcOrd="0" destOrd="0" parTransId="{C2F9CFC9-983C-6546-9164-C286D8DE419F}" sibTransId="{39CE2ADD-BAF2-5E44-B6B1-D4A75419EF34}"/>
    <dgm:cxn modelId="{37C82085-4808-7041-A41D-D4565F711225}" type="presOf" srcId="{2086C332-A63F-1442-9389-8468A22AFD07}" destId="{D6FBE2A2-9C81-CB4F-9A11-8CE4E84E63BF}" srcOrd="0" destOrd="0" presId="urn:microsoft.com/office/officeart/2005/8/layout/venn2"/>
    <dgm:cxn modelId="{4314FEF0-1785-C845-AA1A-23063C29601D}" type="presParOf" srcId="{D6FBE2A2-9C81-CB4F-9A11-8CE4E84E63BF}" destId="{63F4D101-114C-F84F-90E3-507E51C4A95D}" srcOrd="0" destOrd="0" presId="urn:microsoft.com/office/officeart/2005/8/layout/venn2"/>
    <dgm:cxn modelId="{1C495B66-B7A2-EF4B-BB4C-1DDEB1162EA5}" type="presParOf" srcId="{63F4D101-114C-F84F-90E3-507E51C4A95D}" destId="{FEB9C500-07DC-2842-BEE2-460EF06E282F}" srcOrd="0" destOrd="0" presId="urn:microsoft.com/office/officeart/2005/8/layout/venn2"/>
    <dgm:cxn modelId="{943C588C-13B5-AE45-BE92-B2B541A597FF}" type="presParOf" srcId="{63F4D101-114C-F84F-90E3-507E51C4A95D}" destId="{C02C8A99-DD0F-2E44-9905-BDE676005CAD}" srcOrd="1" destOrd="0" presId="urn:microsoft.com/office/officeart/2005/8/layout/venn2"/>
    <dgm:cxn modelId="{9E38A808-3998-DA45-8CE6-E01268580746}" type="presParOf" srcId="{D6FBE2A2-9C81-CB4F-9A11-8CE4E84E63BF}" destId="{323B9A74-4928-3D47-A5B5-BC9A92A96D11}" srcOrd="1" destOrd="0" presId="urn:microsoft.com/office/officeart/2005/8/layout/venn2"/>
    <dgm:cxn modelId="{C82FF216-59A1-FC41-9040-EB1E31C2EC57}" type="presParOf" srcId="{323B9A74-4928-3D47-A5B5-BC9A92A96D11}" destId="{950AB04F-1AA3-334C-A643-211CB2095440}" srcOrd="0" destOrd="0" presId="urn:microsoft.com/office/officeart/2005/8/layout/venn2"/>
    <dgm:cxn modelId="{60A0EB80-BB60-4340-A140-9D71A1C5B9DC}" type="presParOf" srcId="{323B9A74-4928-3D47-A5B5-BC9A92A96D11}" destId="{E413555E-0046-9E45-BA73-B86B85C68BA2}" srcOrd="1" destOrd="0" presId="urn:microsoft.com/office/officeart/2005/8/layout/venn2"/>
    <dgm:cxn modelId="{E5AB5AB1-CCDC-2945-BA38-AE869D707B8E}" type="presParOf" srcId="{D6FBE2A2-9C81-CB4F-9A11-8CE4E84E63BF}" destId="{7FE207AA-3AEC-674A-8EAC-876E61FB6790}" srcOrd="2" destOrd="0" presId="urn:microsoft.com/office/officeart/2005/8/layout/venn2"/>
    <dgm:cxn modelId="{C2A1B1EB-9C58-F144-A872-A83B492FBA6D}" type="presParOf" srcId="{7FE207AA-3AEC-674A-8EAC-876E61FB6790}" destId="{D3C12166-D028-3345-8ACD-3F7D51F45B70}" srcOrd="0" destOrd="0" presId="urn:microsoft.com/office/officeart/2005/8/layout/venn2"/>
    <dgm:cxn modelId="{A5EDD0EE-16B7-054C-A694-F0936A65E5AC}"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1800" b="1" dirty="0" smtClean="0">
              <a:latin typeface="Glacial Indifference" charset="0"/>
              <a:ea typeface="Glacial Indifference" charset="0"/>
              <a:cs typeface="Glacial Indifference" charset="0"/>
            </a:rPr>
            <a:t>200M</a:t>
          </a:r>
          <a:endParaRPr lang="en-US" sz="18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1800" b="1" dirty="0" smtClean="0">
              <a:latin typeface="Glacial Indifference" charset="0"/>
              <a:ea typeface="Glacial Indifference" charset="0"/>
              <a:cs typeface="Glacial Indifference" charset="0"/>
            </a:rPr>
            <a:t>40M</a:t>
          </a:r>
          <a:endParaRPr lang="en-US" sz="18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1800" b="1" dirty="0" smtClean="0">
              <a:solidFill>
                <a:srgbClr val="00B4D2"/>
              </a:solidFill>
              <a:latin typeface="Glacial Indifference" charset="0"/>
              <a:ea typeface="Glacial Indifference" charset="0"/>
              <a:cs typeface="Glacial Indifference" charset="0"/>
            </a:rPr>
            <a:t>2M</a:t>
          </a:r>
          <a:endParaRPr lang="en-US" sz="18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476F4833-D031-9146-9241-5ED7CAEDED22}" type="presOf" srcId="{A2576D40-7D1D-A643-82CE-1332C1F1DD0D}" destId="{C02C8A99-DD0F-2E44-9905-BDE676005CAD}" srcOrd="1" destOrd="0" presId="urn:microsoft.com/office/officeart/2005/8/layout/venn2"/>
    <dgm:cxn modelId="{4BC392B8-A7CE-1141-B564-696876921799}" type="presOf" srcId="{2086C332-A63F-1442-9389-8468A22AFD07}" destId="{D6FBE2A2-9C81-CB4F-9A11-8CE4E84E63BF}" srcOrd="0" destOrd="0" presId="urn:microsoft.com/office/officeart/2005/8/layout/venn2"/>
    <dgm:cxn modelId="{B2511C24-B322-494F-A85D-2E3AAAB4EED6}" srcId="{2086C332-A63F-1442-9389-8468A22AFD07}" destId="{A2576D40-7D1D-A643-82CE-1332C1F1DD0D}" srcOrd="0" destOrd="0" parTransId="{C2F9CFC9-983C-6546-9164-C286D8DE419F}" sibTransId="{39CE2ADD-BAF2-5E44-B6B1-D4A75419EF34}"/>
    <dgm:cxn modelId="{59F05928-1461-8F4E-B8D9-E7076708F9E7}" type="presOf" srcId="{789A69E9-6081-FD4C-91B3-F9AABC68CF40}" destId="{950AB04F-1AA3-334C-A643-211CB2095440}" srcOrd="0" destOrd="0" presId="urn:microsoft.com/office/officeart/2005/8/layout/venn2"/>
    <dgm:cxn modelId="{3998ADE5-5018-C448-AC82-B7671F84959D}" type="presOf" srcId="{6AFDE59D-C3BD-4D49-AEF3-AB65539773E5}" destId="{B5380031-5F08-DC47-BFB3-7000295EFA7F}" srcOrd="1"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0A21DC7E-318B-BA48-A99D-F0EAB657065C}" srcId="{2086C332-A63F-1442-9389-8468A22AFD07}" destId="{6AFDE59D-C3BD-4D49-AEF3-AB65539773E5}" srcOrd="2" destOrd="0" parTransId="{EFD0B028-2B61-6D49-A329-8C71B01B61D7}" sibTransId="{FFED0BFC-CCF7-EE40-92BD-74B794BBCA2E}"/>
    <dgm:cxn modelId="{C7D64283-DE59-844F-8839-BC4D40D8E8F0}" type="presOf" srcId="{A2576D40-7D1D-A643-82CE-1332C1F1DD0D}" destId="{FEB9C500-07DC-2842-BEE2-460EF06E282F}" srcOrd="0" destOrd="0" presId="urn:microsoft.com/office/officeart/2005/8/layout/venn2"/>
    <dgm:cxn modelId="{19F2D206-7B9E-F641-B4A3-06084AF046AE}" type="presOf" srcId="{789A69E9-6081-FD4C-91B3-F9AABC68CF40}" destId="{E413555E-0046-9E45-BA73-B86B85C68BA2}" srcOrd="1" destOrd="0" presId="urn:microsoft.com/office/officeart/2005/8/layout/venn2"/>
    <dgm:cxn modelId="{951F24DD-DC5E-3B48-97AA-2631CE2858F6}" type="presOf" srcId="{6AFDE59D-C3BD-4D49-AEF3-AB65539773E5}" destId="{D3C12166-D028-3345-8ACD-3F7D51F45B70}" srcOrd="0" destOrd="0" presId="urn:microsoft.com/office/officeart/2005/8/layout/venn2"/>
    <dgm:cxn modelId="{C556EFFD-72E3-9844-91DA-8A6BD88EFDCE}" type="presParOf" srcId="{D6FBE2A2-9C81-CB4F-9A11-8CE4E84E63BF}" destId="{63F4D101-114C-F84F-90E3-507E51C4A95D}" srcOrd="0" destOrd="0" presId="urn:microsoft.com/office/officeart/2005/8/layout/venn2"/>
    <dgm:cxn modelId="{B5FEE023-094B-A443-9C44-A1B5FCD6560D}" type="presParOf" srcId="{63F4D101-114C-F84F-90E3-507E51C4A95D}" destId="{FEB9C500-07DC-2842-BEE2-460EF06E282F}" srcOrd="0" destOrd="0" presId="urn:microsoft.com/office/officeart/2005/8/layout/venn2"/>
    <dgm:cxn modelId="{8C2A77FC-71CA-F749-B23C-861142C1D8EB}" type="presParOf" srcId="{63F4D101-114C-F84F-90E3-507E51C4A95D}" destId="{C02C8A99-DD0F-2E44-9905-BDE676005CAD}" srcOrd="1" destOrd="0" presId="urn:microsoft.com/office/officeart/2005/8/layout/venn2"/>
    <dgm:cxn modelId="{92F9B009-E149-644C-8F91-CEACF787CA45}" type="presParOf" srcId="{D6FBE2A2-9C81-CB4F-9A11-8CE4E84E63BF}" destId="{323B9A74-4928-3D47-A5B5-BC9A92A96D11}" srcOrd="1" destOrd="0" presId="urn:microsoft.com/office/officeart/2005/8/layout/venn2"/>
    <dgm:cxn modelId="{DE66980E-05FE-D74D-891E-A633993D43CF}" type="presParOf" srcId="{323B9A74-4928-3D47-A5B5-BC9A92A96D11}" destId="{950AB04F-1AA3-334C-A643-211CB2095440}" srcOrd="0" destOrd="0" presId="urn:microsoft.com/office/officeart/2005/8/layout/venn2"/>
    <dgm:cxn modelId="{FC803202-A808-EE48-BD3A-43C67AB95A52}" type="presParOf" srcId="{323B9A74-4928-3D47-A5B5-BC9A92A96D11}" destId="{E413555E-0046-9E45-BA73-B86B85C68BA2}" srcOrd="1" destOrd="0" presId="urn:microsoft.com/office/officeart/2005/8/layout/venn2"/>
    <dgm:cxn modelId="{2D5DAD78-A513-F943-ABAA-E32201B7D1C0}" type="presParOf" srcId="{D6FBE2A2-9C81-CB4F-9A11-8CE4E84E63BF}" destId="{7FE207AA-3AEC-674A-8EAC-876E61FB6790}" srcOrd="2" destOrd="0" presId="urn:microsoft.com/office/officeart/2005/8/layout/venn2"/>
    <dgm:cxn modelId="{512DF7FD-2AD7-C643-B47F-B1C0A9A4FB61}" type="presParOf" srcId="{7FE207AA-3AEC-674A-8EAC-876E61FB6790}" destId="{D3C12166-D028-3345-8ACD-3F7D51F45B70}" srcOrd="0" destOrd="0" presId="urn:microsoft.com/office/officeart/2005/8/layout/venn2"/>
    <dgm:cxn modelId="{FCB5042F-BB46-2746-BEE6-2AB04B0FBD1E}"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1800" b="1" dirty="0" smtClean="0">
              <a:latin typeface="Glacial Indifference" charset="0"/>
              <a:ea typeface="Glacial Indifference" charset="0"/>
              <a:cs typeface="Glacial Indifference" charset="0"/>
            </a:rPr>
            <a:t>200M</a:t>
          </a:r>
          <a:endParaRPr lang="en-US" sz="18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1800" b="1" dirty="0" smtClean="0">
              <a:latin typeface="Glacial Indifference" charset="0"/>
              <a:ea typeface="Glacial Indifference" charset="0"/>
              <a:cs typeface="Glacial Indifference" charset="0"/>
            </a:rPr>
            <a:t>40M</a:t>
          </a:r>
          <a:endParaRPr lang="en-US" sz="18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1800" b="1" dirty="0" smtClean="0">
              <a:solidFill>
                <a:srgbClr val="00B4D2"/>
              </a:solidFill>
              <a:latin typeface="Glacial Indifference" charset="0"/>
              <a:ea typeface="Glacial Indifference" charset="0"/>
              <a:cs typeface="Glacial Indifference" charset="0"/>
            </a:rPr>
            <a:t>2M</a:t>
          </a:r>
          <a:endParaRPr lang="en-US" sz="18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C71ED0AB-FEE4-8741-BE0B-FB380028251A}" type="presOf" srcId="{6AFDE59D-C3BD-4D49-AEF3-AB65539773E5}" destId="{D3C12166-D028-3345-8ACD-3F7D51F45B70}" srcOrd="0"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4286EFDA-F477-CD45-A1B5-FD388FBC998A}" type="presOf" srcId="{A2576D40-7D1D-A643-82CE-1332C1F1DD0D}" destId="{FEB9C500-07DC-2842-BEE2-460EF06E282F}" srcOrd="0" destOrd="0" presId="urn:microsoft.com/office/officeart/2005/8/layout/venn2"/>
    <dgm:cxn modelId="{2B270A88-2CAF-7F4E-BAF3-B598A73FAFD0}" type="presOf" srcId="{A2576D40-7D1D-A643-82CE-1332C1F1DD0D}" destId="{C02C8A99-DD0F-2E44-9905-BDE676005CAD}" srcOrd="1" destOrd="0" presId="urn:microsoft.com/office/officeart/2005/8/layout/venn2"/>
    <dgm:cxn modelId="{4C923740-6596-B14D-90A0-30416C8366CB}" type="presOf" srcId="{789A69E9-6081-FD4C-91B3-F9AABC68CF40}" destId="{950AB04F-1AA3-334C-A643-211CB2095440}" srcOrd="0" destOrd="0" presId="urn:microsoft.com/office/officeart/2005/8/layout/venn2"/>
    <dgm:cxn modelId="{02C794B2-5BD5-984B-A161-4C35877CB65B}" type="presOf" srcId="{6AFDE59D-C3BD-4D49-AEF3-AB65539773E5}" destId="{B5380031-5F08-DC47-BFB3-7000295EFA7F}" srcOrd="1" destOrd="0" presId="urn:microsoft.com/office/officeart/2005/8/layout/venn2"/>
    <dgm:cxn modelId="{5044B8FB-FC32-B741-B334-74395556044E}" type="presOf" srcId="{789A69E9-6081-FD4C-91B3-F9AABC68CF40}" destId="{E413555E-0046-9E45-BA73-B86B85C68BA2}" srcOrd="1" destOrd="0" presId="urn:microsoft.com/office/officeart/2005/8/layout/venn2"/>
    <dgm:cxn modelId="{4C584886-F349-3148-BBA1-F1C6A33F6616}" type="presOf" srcId="{2086C332-A63F-1442-9389-8468A22AFD07}" destId="{D6FBE2A2-9C81-CB4F-9A11-8CE4E84E63BF}" srcOrd="0"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B2511C24-B322-494F-A85D-2E3AAAB4EED6}" srcId="{2086C332-A63F-1442-9389-8468A22AFD07}" destId="{A2576D40-7D1D-A643-82CE-1332C1F1DD0D}" srcOrd="0" destOrd="0" parTransId="{C2F9CFC9-983C-6546-9164-C286D8DE419F}" sibTransId="{39CE2ADD-BAF2-5E44-B6B1-D4A75419EF34}"/>
    <dgm:cxn modelId="{F1954860-2D59-6A4F-B91D-1585221A5995}" type="presParOf" srcId="{D6FBE2A2-9C81-CB4F-9A11-8CE4E84E63BF}" destId="{63F4D101-114C-F84F-90E3-507E51C4A95D}" srcOrd="0" destOrd="0" presId="urn:microsoft.com/office/officeart/2005/8/layout/venn2"/>
    <dgm:cxn modelId="{FE593067-B6B3-DC47-BC6F-DC31FB174739}" type="presParOf" srcId="{63F4D101-114C-F84F-90E3-507E51C4A95D}" destId="{FEB9C500-07DC-2842-BEE2-460EF06E282F}" srcOrd="0" destOrd="0" presId="urn:microsoft.com/office/officeart/2005/8/layout/venn2"/>
    <dgm:cxn modelId="{E32E5D48-442F-C04C-A98A-BF56768A2D43}" type="presParOf" srcId="{63F4D101-114C-F84F-90E3-507E51C4A95D}" destId="{C02C8A99-DD0F-2E44-9905-BDE676005CAD}" srcOrd="1" destOrd="0" presId="urn:microsoft.com/office/officeart/2005/8/layout/venn2"/>
    <dgm:cxn modelId="{2A4C1D66-BF8E-F94F-B92A-6E563F3C39B2}" type="presParOf" srcId="{D6FBE2A2-9C81-CB4F-9A11-8CE4E84E63BF}" destId="{323B9A74-4928-3D47-A5B5-BC9A92A96D11}" srcOrd="1" destOrd="0" presId="urn:microsoft.com/office/officeart/2005/8/layout/venn2"/>
    <dgm:cxn modelId="{8CB40671-C110-ED42-8663-6DBDDDA2F39D}" type="presParOf" srcId="{323B9A74-4928-3D47-A5B5-BC9A92A96D11}" destId="{950AB04F-1AA3-334C-A643-211CB2095440}" srcOrd="0" destOrd="0" presId="urn:microsoft.com/office/officeart/2005/8/layout/venn2"/>
    <dgm:cxn modelId="{072A8E9D-23FC-264B-9A65-24FF1D208EBC}" type="presParOf" srcId="{323B9A74-4928-3D47-A5B5-BC9A92A96D11}" destId="{E413555E-0046-9E45-BA73-B86B85C68BA2}" srcOrd="1" destOrd="0" presId="urn:microsoft.com/office/officeart/2005/8/layout/venn2"/>
    <dgm:cxn modelId="{0A9143D9-77C8-3B4C-83D8-E5BE8EE50766}" type="presParOf" srcId="{D6FBE2A2-9C81-CB4F-9A11-8CE4E84E63BF}" destId="{7FE207AA-3AEC-674A-8EAC-876E61FB6790}" srcOrd="2" destOrd="0" presId="urn:microsoft.com/office/officeart/2005/8/layout/venn2"/>
    <dgm:cxn modelId="{C46FB10C-0AAD-8E45-8258-F348B394CC31}" type="presParOf" srcId="{7FE207AA-3AEC-674A-8EAC-876E61FB6790}" destId="{D3C12166-D028-3345-8ACD-3F7D51F45B70}" srcOrd="0" destOrd="0" presId="urn:microsoft.com/office/officeart/2005/8/layout/venn2"/>
    <dgm:cxn modelId="{A4B107F1-8B08-1147-874D-A4D4AF17CF7B}"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86C332-A63F-1442-9389-8468A22AFD07}"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A2576D40-7D1D-A643-82CE-1332C1F1DD0D}">
      <dgm:prSet phldrT="[Text]" custT="1"/>
      <dgm:spPr>
        <a:solidFill>
          <a:srgbClr val="444445">
            <a:alpha val="70000"/>
          </a:srgbClr>
        </a:solidFill>
        <a:ln>
          <a:noFill/>
        </a:ln>
        <a:effectLst/>
      </dgm:spPr>
      <dgm:t>
        <a:bodyPr/>
        <a:lstStyle/>
        <a:p>
          <a:pPr algn="ctr"/>
          <a:r>
            <a:rPr lang="en-US" sz="1800" b="1" dirty="0" smtClean="0">
              <a:latin typeface="Glacial Indifference" charset="0"/>
              <a:ea typeface="Glacial Indifference" charset="0"/>
              <a:cs typeface="Glacial Indifference" charset="0"/>
            </a:rPr>
            <a:t>200M</a:t>
          </a:r>
          <a:endParaRPr lang="en-US" sz="1800" b="1" dirty="0">
            <a:latin typeface="Glacial Indifference" charset="0"/>
            <a:ea typeface="Glacial Indifference" charset="0"/>
            <a:cs typeface="Glacial Indifference" charset="0"/>
          </a:endParaRPr>
        </a:p>
      </dgm:t>
    </dgm:pt>
    <dgm:pt modelId="{C2F9CFC9-983C-6546-9164-C286D8DE419F}" type="parTrans" cxnId="{B2511C24-B322-494F-A85D-2E3AAAB4EED6}">
      <dgm:prSet/>
      <dgm:spPr/>
      <dgm:t>
        <a:bodyPr/>
        <a:lstStyle/>
        <a:p>
          <a:endParaRPr lang="en-US"/>
        </a:p>
      </dgm:t>
    </dgm:pt>
    <dgm:pt modelId="{39CE2ADD-BAF2-5E44-B6B1-D4A75419EF34}" type="sibTrans" cxnId="{B2511C24-B322-494F-A85D-2E3AAAB4EED6}">
      <dgm:prSet/>
      <dgm:spPr/>
      <dgm:t>
        <a:bodyPr/>
        <a:lstStyle/>
        <a:p>
          <a:endParaRPr lang="en-US"/>
        </a:p>
      </dgm:t>
    </dgm:pt>
    <dgm:pt modelId="{789A69E9-6081-FD4C-91B3-F9AABC68CF40}">
      <dgm:prSet phldrT="[Text]" custT="1"/>
      <dgm:spPr>
        <a:solidFill>
          <a:schemeClr val="bg1">
            <a:alpha val="70000"/>
          </a:schemeClr>
        </a:solidFill>
        <a:ln>
          <a:noFill/>
        </a:ln>
        <a:effectLst/>
      </dgm:spPr>
      <dgm:t>
        <a:bodyPr/>
        <a:lstStyle/>
        <a:p>
          <a:pPr algn="ctr"/>
          <a:r>
            <a:rPr lang="en-US" sz="1800" b="1" dirty="0" smtClean="0">
              <a:latin typeface="Glacial Indifference" charset="0"/>
              <a:ea typeface="Glacial Indifference" charset="0"/>
              <a:cs typeface="Glacial Indifference" charset="0"/>
            </a:rPr>
            <a:t>40M</a:t>
          </a:r>
          <a:endParaRPr lang="en-US" sz="1800" b="1" dirty="0">
            <a:latin typeface="Glacial Indifference" charset="0"/>
            <a:ea typeface="Glacial Indifference" charset="0"/>
            <a:cs typeface="Glacial Indifference" charset="0"/>
          </a:endParaRPr>
        </a:p>
      </dgm:t>
    </dgm:pt>
    <dgm:pt modelId="{3592BE1F-6F89-FA47-A577-3660B79341FF}" type="parTrans" cxnId="{1A7D7142-74A4-2F41-B3FF-9E7EC4EEFC68}">
      <dgm:prSet/>
      <dgm:spPr/>
      <dgm:t>
        <a:bodyPr/>
        <a:lstStyle/>
        <a:p>
          <a:endParaRPr lang="en-US"/>
        </a:p>
      </dgm:t>
    </dgm:pt>
    <dgm:pt modelId="{5D26109D-4E72-6348-AB71-5493D1EC5514}" type="sibTrans" cxnId="{1A7D7142-74A4-2F41-B3FF-9E7EC4EEFC68}">
      <dgm:prSet/>
      <dgm:spPr/>
      <dgm:t>
        <a:bodyPr/>
        <a:lstStyle/>
        <a:p>
          <a:endParaRPr lang="en-US"/>
        </a:p>
      </dgm:t>
    </dgm:pt>
    <dgm:pt modelId="{6AFDE59D-C3BD-4D49-AEF3-AB65539773E5}">
      <dgm:prSet phldrT="[Text]" custT="1"/>
      <dgm:spPr>
        <a:solidFill>
          <a:schemeClr val="bg1">
            <a:alpha val="70000"/>
          </a:schemeClr>
        </a:solidFill>
        <a:ln>
          <a:noFill/>
        </a:ln>
        <a:effectLst/>
      </dgm:spPr>
      <dgm:t>
        <a:bodyPr/>
        <a:lstStyle/>
        <a:p>
          <a:pPr algn="ctr"/>
          <a:r>
            <a:rPr lang="en-US" sz="1800" b="1" dirty="0" smtClean="0">
              <a:solidFill>
                <a:srgbClr val="00B4D2"/>
              </a:solidFill>
              <a:latin typeface="Glacial Indifference" charset="0"/>
              <a:ea typeface="Glacial Indifference" charset="0"/>
              <a:cs typeface="Glacial Indifference" charset="0"/>
            </a:rPr>
            <a:t>2M</a:t>
          </a:r>
          <a:endParaRPr lang="en-US" sz="1800" b="1" dirty="0">
            <a:solidFill>
              <a:srgbClr val="00B4D2"/>
            </a:solidFill>
            <a:latin typeface="Glacial Indifference" charset="0"/>
            <a:ea typeface="Glacial Indifference" charset="0"/>
            <a:cs typeface="Glacial Indifference" charset="0"/>
          </a:endParaRPr>
        </a:p>
      </dgm:t>
    </dgm:pt>
    <dgm:pt modelId="{EFD0B028-2B61-6D49-A329-8C71B01B61D7}" type="parTrans" cxnId="{0A21DC7E-318B-BA48-A99D-F0EAB657065C}">
      <dgm:prSet/>
      <dgm:spPr/>
      <dgm:t>
        <a:bodyPr/>
        <a:lstStyle/>
        <a:p>
          <a:endParaRPr lang="en-US"/>
        </a:p>
      </dgm:t>
    </dgm:pt>
    <dgm:pt modelId="{FFED0BFC-CCF7-EE40-92BD-74B794BBCA2E}" type="sibTrans" cxnId="{0A21DC7E-318B-BA48-A99D-F0EAB657065C}">
      <dgm:prSet/>
      <dgm:spPr/>
      <dgm:t>
        <a:bodyPr/>
        <a:lstStyle/>
        <a:p>
          <a:endParaRPr lang="en-US"/>
        </a:p>
      </dgm:t>
    </dgm:pt>
    <dgm:pt modelId="{D6FBE2A2-9C81-CB4F-9A11-8CE4E84E63BF}" type="pres">
      <dgm:prSet presAssocID="{2086C332-A63F-1442-9389-8468A22AFD07}" presName="Name0" presStyleCnt="0">
        <dgm:presLayoutVars>
          <dgm:chMax val="7"/>
          <dgm:resizeHandles val="exact"/>
        </dgm:presLayoutVars>
      </dgm:prSet>
      <dgm:spPr/>
      <dgm:t>
        <a:bodyPr/>
        <a:lstStyle/>
        <a:p>
          <a:endParaRPr lang="en-US"/>
        </a:p>
      </dgm:t>
    </dgm:pt>
    <dgm:pt modelId="{63F4D101-114C-F84F-90E3-507E51C4A95D}" type="pres">
      <dgm:prSet presAssocID="{2086C332-A63F-1442-9389-8468A22AFD07}" presName="comp1" presStyleCnt="0"/>
      <dgm:spPr/>
    </dgm:pt>
    <dgm:pt modelId="{FEB9C500-07DC-2842-BEE2-460EF06E282F}" type="pres">
      <dgm:prSet presAssocID="{2086C332-A63F-1442-9389-8468A22AFD07}" presName="circle1" presStyleLbl="node1" presStyleIdx="0" presStyleCnt="3" custLinFactNeighborX="49" custLinFactNeighborY="-55945"/>
      <dgm:spPr/>
      <dgm:t>
        <a:bodyPr/>
        <a:lstStyle/>
        <a:p>
          <a:endParaRPr lang="en-US"/>
        </a:p>
      </dgm:t>
    </dgm:pt>
    <dgm:pt modelId="{C02C8A99-DD0F-2E44-9905-BDE676005CAD}" type="pres">
      <dgm:prSet presAssocID="{2086C332-A63F-1442-9389-8468A22AFD07}" presName="c1text" presStyleLbl="node1" presStyleIdx="0" presStyleCnt="3">
        <dgm:presLayoutVars>
          <dgm:bulletEnabled val="1"/>
        </dgm:presLayoutVars>
      </dgm:prSet>
      <dgm:spPr/>
      <dgm:t>
        <a:bodyPr/>
        <a:lstStyle/>
        <a:p>
          <a:endParaRPr lang="en-US"/>
        </a:p>
      </dgm:t>
    </dgm:pt>
    <dgm:pt modelId="{323B9A74-4928-3D47-A5B5-BC9A92A96D11}" type="pres">
      <dgm:prSet presAssocID="{2086C332-A63F-1442-9389-8468A22AFD07}" presName="comp2" presStyleCnt="0"/>
      <dgm:spPr/>
    </dgm:pt>
    <dgm:pt modelId="{950AB04F-1AA3-334C-A643-211CB2095440}" type="pres">
      <dgm:prSet presAssocID="{2086C332-A63F-1442-9389-8468A22AFD07}" presName="circle2" presStyleLbl="node1" presStyleIdx="1" presStyleCnt="3" custScaleX="87893" custScaleY="87893" custLinFactNeighborX="-338" custLinFactNeighborY="-13874"/>
      <dgm:spPr/>
      <dgm:t>
        <a:bodyPr/>
        <a:lstStyle/>
        <a:p>
          <a:endParaRPr lang="en-US"/>
        </a:p>
      </dgm:t>
    </dgm:pt>
    <dgm:pt modelId="{E413555E-0046-9E45-BA73-B86B85C68BA2}" type="pres">
      <dgm:prSet presAssocID="{2086C332-A63F-1442-9389-8468A22AFD07}" presName="c2text" presStyleLbl="node1" presStyleIdx="1" presStyleCnt="3">
        <dgm:presLayoutVars>
          <dgm:bulletEnabled val="1"/>
        </dgm:presLayoutVars>
      </dgm:prSet>
      <dgm:spPr/>
      <dgm:t>
        <a:bodyPr/>
        <a:lstStyle/>
        <a:p>
          <a:endParaRPr lang="en-US"/>
        </a:p>
      </dgm:t>
    </dgm:pt>
    <dgm:pt modelId="{7FE207AA-3AEC-674A-8EAC-876E61FB6790}" type="pres">
      <dgm:prSet presAssocID="{2086C332-A63F-1442-9389-8468A22AFD07}" presName="comp3" presStyleCnt="0"/>
      <dgm:spPr/>
    </dgm:pt>
    <dgm:pt modelId="{D3C12166-D028-3345-8ACD-3F7D51F45B70}" type="pres">
      <dgm:prSet presAssocID="{2086C332-A63F-1442-9389-8468A22AFD07}" presName="circle3" presStyleLbl="node1" presStyleIdx="2" presStyleCnt="3" custScaleX="68106" custScaleY="68106" custLinFactNeighborX="71" custLinFactNeighborY="-45060"/>
      <dgm:spPr/>
      <dgm:t>
        <a:bodyPr/>
        <a:lstStyle/>
        <a:p>
          <a:endParaRPr lang="en-US"/>
        </a:p>
      </dgm:t>
    </dgm:pt>
    <dgm:pt modelId="{B5380031-5F08-DC47-BFB3-7000295EFA7F}" type="pres">
      <dgm:prSet presAssocID="{2086C332-A63F-1442-9389-8468A22AFD07}" presName="c3text" presStyleLbl="node1" presStyleIdx="2" presStyleCnt="3">
        <dgm:presLayoutVars>
          <dgm:bulletEnabled val="1"/>
        </dgm:presLayoutVars>
      </dgm:prSet>
      <dgm:spPr/>
      <dgm:t>
        <a:bodyPr/>
        <a:lstStyle/>
        <a:p>
          <a:endParaRPr lang="en-US"/>
        </a:p>
      </dgm:t>
    </dgm:pt>
  </dgm:ptLst>
  <dgm:cxnLst>
    <dgm:cxn modelId="{932256B5-2362-D242-AC14-62DF0381FB79}" type="presOf" srcId="{A2576D40-7D1D-A643-82CE-1332C1F1DD0D}" destId="{C02C8A99-DD0F-2E44-9905-BDE676005CAD}" srcOrd="1" destOrd="0" presId="urn:microsoft.com/office/officeart/2005/8/layout/venn2"/>
    <dgm:cxn modelId="{1A7D7142-74A4-2F41-B3FF-9E7EC4EEFC68}" srcId="{2086C332-A63F-1442-9389-8468A22AFD07}" destId="{789A69E9-6081-FD4C-91B3-F9AABC68CF40}" srcOrd="1" destOrd="0" parTransId="{3592BE1F-6F89-FA47-A577-3660B79341FF}" sibTransId="{5D26109D-4E72-6348-AB71-5493D1EC5514}"/>
    <dgm:cxn modelId="{3BEF7461-4001-514B-AE7E-F6A8531507D0}" type="presOf" srcId="{6AFDE59D-C3BD-4D49-AEF3-AB65539773E5}" destId="{D3C12166-D028-3345-8ACD-3F7D51F45B70}" srcOrd="0" destOrd="0" presId="urn:microsoft.com/office/officeart/2005/8/layout/venn2"/>
    <dgm:cxn modelId="{6F808A6A-C261-A041-A8E4-C23D4A0C70E8}" type="presOf" srcId="{2086C332-A63F-1442-9389-8468A22AFD07}" destId="{D6FBE2A2-9C81-CB4F-9A11-8CE4E84E63BF}" srcOrd="0" destOrd="0" presId="urn:microsoft.com/office/officeart/2005/8/layout/venn2"/>
    <dgm:cxn modelId="{FB762EE3-6BF2-C548-8D91-D5FDB63DBF80}" type="presOf" srcId="{789A69E9-6081-FD4C-91B3-F9AABC68CF40}" destId="{950AB04F-1AA3-334C-A643-211CB2095440}" srcOrd="0" destOrd="0" presId="urn:microsoft.com/office/officeart/2005/8/layout/venn2"/>
    <dgm:cxn modelId="{C8C65406-D98E-4841-9D80-C02F6592B914}" type="presOf" srcId="{6AFDE59D-C3BD-4D49-AEF3-AB65539773E5}" destId="{B5380031-5F08-DC47-BFB3-7000295EFA7F}" srcOrd="1" destOrd="0" presId="urn:microsoft.com/office/officeart/2005/8/layout/venn2"/>
    <dgm:cxn modelId="{C44F2319-13CA-F844-988F-BC1AA293CF77}" type="presOf" srcId="{A2576D40-7D1D-A643-82CE-1332C1F1DD0D}" destId="{FEB9C500-07DC-2842-BEE2-460EF06E282F}" srcOrd="0" destOrd="0" presId="urn:microsoft.com/office/officeart/2005/8/layout/venn2"/>
    <dgm:cxn modelId="{0A21DC7E-318B-BA48-A99D-F0EAB657065C}" srcId="{2086C332-A63F-1442-9389-8468A22AFD07}" destId="{6AFDE59D-C3BD-4D49-AEF3-AB65539773E5}" srcOrd="2" destOrd="0" parTransId="{EFD0B028-2B61-6D49-A329-8C71B01B61D7}" sibTransId="{FFED0BFC-CCF7-EE40-92BD-74B794BBCA2E}"/>
    <dgm:cxn modelId="{B2511C24-B322-494F-A85D-2E3AAAB4EED6}" srcId="{2086C332-A63F-1442-9389-8468A22AFD07}" destId="{A2576D40-7D1D-A643-82CE-1332C1F1DD0D}" srcOrd="0" destOrd="0" parTransId="{C2F9CFC9-983C-6546-9164-C286D8DE419F}" sibTransId="{39CE2ADD-BAF2-5E44-B6B1-D4A75419EF34}"/>
    <dgm:cxn modelId="{45B0D611-0A9E-FC4A-A646-FF8DA03E2E4D}" type="presOf" srcId="{789A69E9-6081-FD4C-91B3-F9AABC68CF40}" destId="{E413555E-0046-9E45-BA73-B86B85C68BA2}" srcOrd="1" destOrd="0" presId="urn:microsoft.com/office/officeart/2005/8/layout/venn2"/>
    <dgm:cxn modelId="{B50A33F6-750B-674F-BB1D-23CC0442AF92}" type="presParOf" srcId="{D6FBE2A2-9C81-CB4F-9A11-8CE4E84E63BF}" destId="{63F4D101-114C-F84F-90E3-507E51C4A95D}" srcOrd="0" destOrd="0" presId="urn:microsoft.com/office/officeart/2005/8/layout/venn2"/>
    <dgm:cxn modelId="{6A15AC28-6164-134E-8F7F-9EB9103BE185}" type="presParOf" srcId="{63F4D101-114C-F84F-90E3-507E51C4A95D}" destId="{FEB9C500-07DC-2842-BEE2-460EF06E282F}" srcOrd="0" destOrd="0" presId="urn:microsoft.com/office/officeart/2005/8/layout/venn2"/>
    <dgm:cxn modelId="{BC5F135A-A08E-1541-873D-98AF45A0FC76}" type="presParOf" srcId="{63F4D101-114C-F84F-90E3-507E51C4A95D}" destId="{C02C8A99-DD0F-2E44-9905-BDE676005CAD}" srcOrd="1" destOrd="0" presId="urn:microsoft.com/office/officeart/2005/8/layout/venn2"/>
    <dgm:cxn modelId="{F026EB19-DA38-7249-80DF-5623F2DA1B3D}" type="presParOf" srcId="{D6FBE2A2-9C81-CB4F-9A11-8CE4E84E63BF}" destId="{323B9A74-4928-3D47-A5B5-BC9A92A96D11}" srcOrd="1" destOrd="0" presId="urn:microsoft.com/office/officeart/2005/8/layout/venn2"/>
    <dgm:cxn modelId="{6233F068-D86D-F145-81BF-8905D7A82714}" type="presParOf" srcId="{323B9A74-4928-3D47-A5B5-BC9A92A96D11}" destId="{950AB04F-1AA3-334C-A643-211CB2095440}" srcOrd="0" destOrd="0" presId="urn:microsoft.com/office/officeart/2005/8/layout/venn2"/>
    <dgm:cxn modelId="{F13B2B45-C681-164F-9DD0-4FEF2BC0FD8E}" type="presParOf" srcId="{323B9A74-4928-3D47-A5B5-BC9A92A96D11}" destId="{E413555E-0046-9E45-BA73-B86B85C68BA2}" srcOrd="1" destOrd="0" presId="urn:microsoft.com/office/officeart/2005/8/layout/venn2"/>
    <dgm:cxn modelId="{4FE1DF85-F786-064B-80A6-E21B076C8B12}" type="presParOf" srcId="{D6FBE2A2-9C81-CB4F-9A11-8CE4E84E63BF}" destId="{7FE207AA-3AEC-674A-8EAC-876E61FB6790}" srcOrd="2" destOrd="0" presId="urn:microsoft.com/office/officeart/2005/8/layout/venn2"/>
    <dgm:cxn modelId="{02294723-1C28-8342-84BA-5C77B2379B56}" type="presParOf" srcId="{7FE207AA-3AEC-674A-8EAC-876E61FB6790}" destId="{D3C12166-D028-3345-8ACD-3F7D51F45B70}" srcOrd="0" destOrd="0" presId="urn:microsoft.com/office/officeart/2005/8/layout/venn2"/>
    <dgm:cxn modelId="{FCFCB19C-8FD0-5749-B852-C4AFE0CE1C34}" type="presParOf" srcId="{7FE207AA-3AEC-674A-8EAC-876E61FB6790}" destId="{B5380031-5F08-DC47-BFB3-7000295EFA7F}" srcOrd="1" destOrd="0" presId="urn:microsoft.com/office/officeart/2005/8/layout/ven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886278" y="0"/>
          <a:ext cx="3614704" cy="3614704"/>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 200M</a:t>
          </a:r>
          <a:endParaRPr lang="en-US" sz="2400" b="1" kern="1200" dirty="0">
            <a:latin typeface="Glacial Indifference" charset="0"/>
            <a:ea typeface="Glacial Indifference" charset="0"/>
            <a:cs typeface="Glacial Indifference" charset="0"/>
          </a:endParaRPr>
        </a:p>
      </dsp:txBody>
      <dsp:txXfrm>
        <a:off x="2061960" y="180735"/>
        <a:ext cx="1263339" cy="542205"/>
      </dsp:txXfrm>
    </dsp:sp>
    <dsp:sp modelId="{950AB04F-1AA3-334C-A643-211CB2095440}">
      <dsp:nvSpPr>
        <dsp:cNvPr id="0" name=""/>
        <dsp:cNvSpPr/>
      </dsp:nvSpPr>
      <dsp:spPr>
        <a:xfrm>
          <a:off x="1491293" y="691660"/>
          <a:ext cx="2382803" cy="2382803"/>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40M</a:t>
          </a:r>
          <a:endParaRPr lang="en-US" sz="2400" b="1" kern="1200" dirty="0">
            <a:latin typeface="Glacial Indifference" charset="0"/>
            <a:ea typeface="Glacial Indifference" charset="0"/>
            <a:cs typeface="Glacial Indifference" charset="0"/>
          </a:endParaRPr>
        </a:p>
      </dsp:txBody>
      <dsp:txXfrm>
        <a:off x="2127502" y="840585"/>
        <a:ext cx="1110386" cy="446775"/>
      </dsp:txXfrm>
    </dsp:sp>
    <dsp:sp modelId="{D3C12166-D028-3345-8ACD-3F7D51F45B70}">
      <dsp:nvSpPr>
        <dsp:cNvPr id="0" name=""/>
        <dsp:cNvSpPr/>
      </dsp:nvSpPr>
      <dsp:spPr>
        <a:xfrm>
          <a:off x="2077684" y="1281177"/>
          <a:ext cx="1230915" cy="123091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B4D2"/>
              </a:solidFill>
              <a:latin typeface="Glacial Indifference" charset="0"/>
              <a:ea typeface="Glacial Indifference" charset="0"/>
              <a:cs typeface="Glacial Indifference" charset="0"/>
            </a:rPr>
            <a:t>2M</a:t>
          </a:r>
          <a:endParaRPr lang="en-US" sz="2400" b="1" kern="1200" dirty="0">
            <a:solidFill>
              <a:srgbClr val="00B4D2"/>
            </a:solidFill>
            <a:latin typeface="Glacial Indifference" charset="0"/>
            <a:ea typeface="Glacial Indifference" charset="0"/>
            <a:cs typeface="Glacial Indifference" charset="0"/>
          </a:endParaRPr>
        </a:p>
      </dsp:txBody>
      <dsp:txXfrm>
        <a:off x="2257947" y="1588906"/>
        <a:ext cx="870388" cy="61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886278" y="0"/>
          <a:ext cx="3614704" cy="3614704"/>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 200M</a:t>
          </a:r>
          <a:endParaRPr lang="en-US" sz="2400" b="1" kern="1200" dirty="0">
            <a:latin typeface="Glacial Indifference" charset="0"/>
            <a:ea typeface="Glacial Indifference" charset="0"/>
            <a:cs typeface="Glacial Indifference" charset="0"/>
          </a:endParaRPr>
        </a:p>
      </dsp:txBody>
      <dsp:txXfrm>
        <a:off x="2061960" y="180735"/>
        <a:ext cx="1263339" cy="542205"/>
      </dsp:txXfrm>
    </dsp:sp>
    <dsp:sp modelId="{950AB04F-1AA3-334C-A643-211CB2095440}">
      <dsp:nvSpPr>
        <dsp:cNvPr id="0" name=""/>
        <dsp:cNvSpPr/>
      </dsp:nvSpPr>
      <dsp:spPr>
        <a:xfrm>
          <a:off x="1491293" y="691660"/>
          <a:ext cx="2382803" cy="2382803"/>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latin typeface="Glacial Indifference" charset="0"/>
              <a:ea typeface="Glacial Indifference" charset="0"/>
              <a:cs typeface="Glacial Indifference" charset="0"/>
            </a:rPr>
            <a:t>40M</a:t>
          </a:r>
          <a:endParaRPr lang="en-US" sz="2400" b="1" kern="1200" dirty="0">
            <a:latin typeface="Glacial Indifference" charset="0"/>
            <a:ea typeface="Glacial Indifference" charset="0"/>
            <a:cs typeface="Glacial Indifference" charset="0"/>
          </a:endParaRPr>
        </a:p>
      </dsp:txBody>
      <dsp:txXfrm>
        <a:off x="2127502" y="840585"/>
        <a:ext cx="1110386" cy="446775"/>
      </dsp:txXfrm>
    </dsp:sp>
    <dsp:sp modelId="{D3C12166-D028-3345-8ACD-3F7D51F45B70}">
      <dsp:nvSpPr>
        <dsp:cNvPr id="0" name=""/>
        <dsp:cNvSpPr/>
      </dsp:nvSpPr>
      <dsp:spPr>
        <a:xfrm>
          <a:off x="2077684" y="1281177"/>
          <a:ext cx="1230915" cy="123091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B4D2"/>
              </a:solidFill>
              <a:latin typeface="Glacial Indifference" charset="0"/>
              <a:ea typeface="Glacial Indifference" charset="0"/>
              <a:cs typeface="Glacial Indifference" charset="0"/>
            </a:rPr>
            <a:t>2M</a:t>
          </a:r>
          <a:endParaRPr lang="en-US" sz="2400" b="1" kern="1200" dirty="0">
            <a:solidFill>
              <a:srgbClr val="00B4D2"/>
            </a:solidFill>
            <a:latin typeface="Glacial Indifference" charset="0"/>
            <a:ea typeface="Glacial Indifference" charset="0"/>
            <a:cs typeface="Glacial Indifference" charset="0"/>
          </a:endParaRPr>
        </a:p>
      </dsp:txBody>
      <dsp:txXfrm>
        <a:off x="2257947" y="1588906"/>
        <a:ext cx="870388" cy="615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637808" y="0"/>
          <a:ext cx="2601315" cy="2601315"/>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200M</a:t>
          </a:r>
          <a:endParaRPr lang="en-US" sz="1800" b="1" kern="1200" dirty="0">
            <a:latin typeface="Glacial Indifference" charset="0"/>
            <a:ea typeface="Glacial Indifference" charset="0"/>
            <a:cs typeface="Glacial Indifference" charset="0"/>
          </a:endParaRPr>
        </a:p>
      </dsp:txBody>
      <dsp:txXfrm>
        <a:off x="1483886" y="130065"/>
        <a:ext cx="909159" cy="390197"/>
      </dsp:txXfrm>
    </dsp:sp>
    <dsp:sp modelId="{950AB04F-1AA3-334C-A643-211CB2095440}">
      <dsp:nvSpPr>
        <dsp:cNvPr id="0" name=""/>
        <dsp:cNvSpPr/>
      </dsp:nvSpPr>
      <dsp:spPr>
        <a:xfrm>
          <a:off x="1073206" y="497751"/>
          <a:ext cx="1714780" cy="1714780"/>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40M</a:t>
          </a:r>
          <a:endParaRPr lang="en-US" sz="1800" b="1" kern="1200" dirty="0">
            <a:latin typeface="Glacial Indifference" charset="0"/>
            <a:ea typeface="Glacial Indifference" charset="0"/>
            <a:cs typeface="Glacial Indifference" charset="0"/>
          </a:endParaRPr>
        </a:p>
      </dsp:txBody>
      <dsp:txXfrm>
        <a:off x="1531053" y="604925"/>
        <a:ext cx="799087" cy="321521"/>
      </dsp:txXfrm>
    </dsp:sp>
    <dsp:sp modelId="{D3C12166-D028-3345-8ACD-3F7D51F45B70}">
      <dsp:nvSpPr>
        <dsp:cNvPr id="0" name=""/>
        <dsp:cNvSpPr/>
      </dsp:nvSpPr>
      <dsp:spPr>
        <a:xfrm>
          <a:off x="1495202" y="921997"/>
          <a:ext cx="885825" cy="88582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B4D2"/>
              </a:solidFill>
              <a:latin typeface="Glacial Indifference" charset="0"/>
              <a:ea typeface="Glacial Indifference" charset="0"/>
              <a:cs typeface="Glacial Indifference" charset="0"/>
            </a:rPr>
            <a:t>2M</a:t>
          </a:r>
          <a:endParaRPr lang="en-US" sz="1800" b="1" kern="1200" dirty="0">
            <a:solidFill>
              <a:srgbClr val="00B4D2"/>
            </a:solidFill>
            <a:latin typeface="Glacial Indifference" charset="0"/>
            <a:ea typeface="Glacial Indifference" charset="0"/>
            <a:cs typeface="Glacial Indifference" charset="0"/>
          </a:endParaRPr>
        </a:p>
      </dsp:txBody>
      <dsp:txXfrm>
        <a:off x="1624928" y="1143453"/>
        <a:ext cx="626373" cy="4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637808" y="0"/>
          <a:ext cx="2601315" cy="2601315"/>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200M</a:t>
          </a:r>
          <a:endParaRPr lang="en-US" sz="1800" b="1" kern="1200" dirty="0">
            <a:latin typeface="Glacial Indifference" charset="0"/>
            <a:ea typeface="Glacial Indifference" charset="0"/>
            <a:cs typeface="Glacial Indifference" charset="0"/>
          </a:endParaRPr>
        </a:p>
      </dsp:txBody>
      <dsp:txXfrm>
        <a:off x="1483886" y="130065"/>
        <a:ext cx="909159" cy="390197"/>
      </dsp:txXfrm>
    </dsp:sp>
    <dsp:sp modelId="{950AB04F-1AA3-334C-A643-211CB2095440}">
      <dsp:nvSpPr>
        <dsp:cNvPr id="0" name=""/>
        <dsp:cNvSpPr/>
      </dsp:nvSpPr>
      <dsp:spPr>
        <a:xfrm>
          <a:off x="1073206" y="497751"/>
          <a:ext cx="1714780" cy="1714780"/>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40M</a:t>
          </a:r>
          <a:endParaRPr lang="en-US" sz="1800" b="1" kern="1200" dirty="0">
            <a:latin typeface="Glacial Indifference" charset="0"/>
            <a:ea typeface="Glacial Indifference" charset="0"/>
            <a:cs typeface="Glacial Indifference" charset="0"/>
          </a:endParaRPr>
        </a:p>
      </dsp:txBody>
      <dsp:txXfrm>
        <a:off x="1531053" y="604925"/>
        <a:ext cx="799087" cy="321521"/>
      </dsp:txXfrm>
    </dsp:sp>
    <dsp:sp modelId="{D3C12166-D028-3345-8ACD-3F7D51F45B70}">
      <dsp:nvSpPr>
        <dsp:cNvPr id="0" name=""/>
        <dsp:cNvSpPr/>
      </dsp:nvSpPr>
      <dsp:spPr>
        <a:xfrm>
          <a:off x="1495202" y="921997"/>
          <a:ext cx="885825" cy="88582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B4D2"/>
              </a:solidFill>
              <a:latin typeface="Glacial Indifference" charset="0"/>
              <a:ea typeface="Glacial Indifference" charset="0"/>
              <a:cs typeface="Glacial Indifference" charset="0"/>
            </a:rPr>
            <a:t>2M</a:t>
          </a:r>
          <a:endParaRPr lang="en-US" sz="1800" b="1" kern="1200" dirty="0">
            <a:solidFill>
              <a:srgbClr val="00B4D2"/>
            </a:solidFill>
            <a:latin typeface="Glacial Indifference" charset="0"/>
            <a:ea typeface="Glacial Indifference" charset="0"/>
            <a:cs typeface="Glacial Indifference" charset="0"/>
          </a:endParaRPr>
        </a:p>
      </dsp:txBody>
      <dsp:txXfrm>
        <a:off x="1624928" y="1143453"/>
        <a:ext cx="626373" cy="4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637808" y="0"/>
          <a:ext cx="2601315" cy="2601315"/>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200M</a:t>
          </a:r>
          <a:endParaRPr lang="en-US" sz="1800" b="1" kern="1200" dirty="0">
            <a:latin typeface="Glacial Indifference" charset="0"/>
            <a:ea typeface="Glacial Indifference" charset="0"/>
            <a:cs typeface="Glacial Indifference" charset="0"/>
          </a:endParaRPr>
        </a:p>
      </dsp:txBody>
      <dsp:txXfrm>
        <a:off x="1483886" y="130065"/>
        <a:ext cx="909159" cy="390197"/>
      </dsp:txXfrm>
    </dsp:sp>
    <dsp:sp modelId="{950AB04F-1AA3-334C-A643-211CB2095440}">
      <dsp:nvSpPr>
        <dsp:cNvPr id="0" name=""/>
        <dsp:cNvSpPr/>
      </dsp:nvSpPr>
      <dsp:spPr>
        <a:xfrm>
          <a:off x="1073206" y="497751"/>
          <a:ext cx="1714780" cy="1714780"/>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40M</a:t>
          </a:r>
          <a:endParaRPr lang="en-US" sz="1800" b="1" kern="1200" dirty="0">
            <a:latin typeface="Glacial Indifference" charset="0"/>
            <a:ea typeface="Glacial Indifference" charset="0"/>
            <a:cs typeface="Glacial Indifference" charset="0"/>
          </a:endParaRPr>
        </a:p>
      </dsp:txBody>
      <dsp:txXfrm>
        <a:off x="1531053" y="604925"/>
        <a:ext cx="799087" cy="321521"/>
      </dsp:txXfrm>
    </dsp:sp>
    <dsp:sp modelId="{D3C12166-D028-3345-8ACD-3F7D51F45B70}">
      <dsp:nvSpPr>
        <dsp:cNvPr id="0" name=""/>
        <dsp:cNvSpPr/>
      </dsp:nvSpPr>
      <dsp:spPr>
        <a:xfrm>
          <a:off x="1495202" y="921997"/>
          <a:ext cx="885825" cy="88582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B4D2"/>
              </a:solidFill>
              <a:latin typeface="Glacial Indifference" charset="0"/>
              <a:ea typeface="Glacial Indifference" charset="0"/>
              <a:cs typeface="Glacial Indifference" charset="0"/>
            </a:rPr>
            <a:t>2M</a:t>
          </a:r>
          <a:endParaRPr lang="en-US" sz="1800" b="1" kern="1200" dirty="0">
            <a:solidFill>
              <a:srgbClr val="00B4D2"/>
            </a:solidFill>
            <a:latin typeface="Glacial Indifference" charset="0"/>
            <a:ea typeface="Glacial Indifference" charset="0"/>
            <a:cs typeface="Glacial Indifference" charset="0"/>
          </a:endParaRPr>
        </a:p>
      </dsp:txBody>
      <dsp:txXfrm>
        <a:off x="1624928" y="1143453"/>
        <a:ext cx="626373" cy="442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9C500-07DC-2842-BEE2-460EF06E282F}">
      <dsp:nvSpPr>
        <dsp:cNvPr id="0" name=""/>
        <dsp:cNvSpPr/>
      </dsp:nvSpPr>
      <dsp:spPr>
        <a:xfrm>
          <a:off x="637808" y="0"/>
          <a:ext cx="2601315" cy="2601315"/>
        </a:xfrm>
        <a:prstGeom prst="ellipse">
          <a:avLst/>
        </a:prstGeom>
        <a:solidFill>
          <a:srgbClr val="444445">
            <a:alpha val="70000"/>
          </a:srgb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200M</a:t>
          </a:r>
          <a:endParaRPr lang="en-US" sz="1800" b="1" kern="1200" dirty="0">
            <a:latin typeface="Glacial Indifference" charset="0"/>
            <a:ea typeface="Glacial Indifference" charset="0"/>
            <a:cs typeface="Glacial Indifference" charset="0"/>
          </a:endParaRPr>
        </a:p>
      </dsp:txBody>
      <dsp:txXfrm>
        <a:off x="1483886" y="130065"/>
        <a:ext cx="909159" cy="390197"/>
      </dsp:txXfrm>
    </dsp:sp>
    <dsp:sp modelId="{950AB04F-1AA3-334C-A643-211CB2095440}">
      <dsp:nvSpPr>
        <dsp:cNvPr id="0" name=""/>
        <dsp:cNvSpPr/>
      </dsp:nvSpPr>
      <dsp:spPr>
        <a:xfrm>
          <a:off x="1073206" y="497751"/>
          <a:ext cx="1714780" cy="1714780"/>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latin typeface="Glacial Indifference" charset="0"/>
              <a:ea typeface="Glacial Indifference" charset="0"/>
              <a:cs typeface="Glacial Indifference" charset="0"/>
            </a:rPr>
            <a:t>40M</a:t>
          </a:r>
          <a:endParaRPr lang="en-US" sz="1800" b="1" kern="1200" dirty="0">
            <a:latin typeface="Glacial Indifference" charset="0"/>
            <a:ea typeface="Glacial Indifference" charset="0"/>
            <a:cs typeface="Glacial Indifference" charset="0"/>
          </a:endParaRPr>
        </a:p>
      </dsp:txBody>
      <dsp:txXfrm>
        <a:off x="1531053" y="604925"/>
        <a:ext cx="799087" cy="321521"/>
      </dsp:txXfrm>
    </dsp:sp>
    <dsp:sp modelId="{D3C12166-D028-3345-8ACD-3F7D51F45B70}">
      <dsp:nvSpPr>
        <dsp:cNvPr id="0" name=""/>
        <dsp:cNvSpPr/>
      </dsp:nvSpPr>
      <dsp:spPr>
        <a:xfrm>
          <a:off x="1495202" y="921997"/>
          <a:ext cx="885825" cy="885825"/>
        </a:xfrm>
        <a:prstGeom prst="ellipse">
          <a:avLst/>
        </a:prstGeom>
        <a:solidFill>
          <a:schemeClr val="bg1">
            <a:alpha val="70000"/>
          </a:schemeClr>
        </a:solidFill>
        <a:ln w="38100" cap="flat" cmpd="sng" algn="ctr">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B4D2"/>
              </a:solidFill>
              <a:latin typeface="Glacial Indifference" charset="0"/>
              <a:ea typeface="Glacial Indifference" charset="0"/>
              <a:cs typeface="Glacial Indifference" charset="0"/>
            </a:rPr>
            <a:t>2M</a:t>
          </a:r>
          <a:endParaRPr lang="en-US" sz="1800" b="1" kern="1200" dirty="0">
            <a:solidFill>
              <a:srgbClr val="00B4D2"/>
            </a:solidFill>
            <a:latin typeface="Glacial Indifference" charset="0"/>
            <a:ea typeface="Glacial Indifference" charset="0"/>
            <a:cs typeface="Glacial Indifference" charset="0"/>
          </a:endParaRPr>
        </a:p>
      </dsp:txBody>
      <dsp:txXfrm>
        <a:off x="1624928" y="1143453"/>
        <a:ext cx="626373" cy="44291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1158211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neuehouse.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FONTING: we’re using </a:t>
            </a:r>
            <a:r>
              <a:rPr lang="en-US" dirty="0" err="1" smtClean="0"/>
              <a:t>nexa</a:t>
            </a:r>
            <a:r>
              <a:rPr lang="en-US" dirty="0" smtClean="0"/>
              <a:t> bold here, but glacial</a:t>
            </a:r>
            <a:r>
              <a:rPr lang="en-US" baseline="0" dirty="0" smtClean="0"/>
              <a:t> indifference elsewhere. Thoughts?</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dirty="0" smtClean="0"/>
              <a:t>1AA6C9</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A5A5A6</a:t>
            </a:r>
            <a:endParaRPr dirty="0"/>
          </a:p>
        </p:txBody>
      </p:sp>
    </p:spTree>
    <p:extLst>
      <p:ext uri="{BB962C8B-B14F-4D97-AF65-F5344CB8AC3E}">
        <p14:creationId xmlns:p14="http://schemas.microsoft.com/office/powerpoint/2010/main" val="1227619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18478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46321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541918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2115844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38649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788023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To consumers </a:t>
            </a:r>
            <a:r>
              <a:rPr lang="en-US" dirty="0" smtClean="0">
                <a:sym typeface="Wingdings"/>
              </a:rPr>
              <a:t> no obvious</a:t>
            </a:r>
            <a:r>
              <a:rPr lang="en-US" baseline="0" dirty="0" smtClean="0">
                <a:sym typeface="Wingdings"/>
              </a:rPr>
              <a:t> risk</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MAIN RISK : GYM OWNERS LOVE THE GUYS</a:t>
            </a:r>
            <a:r>
              <a:rPr lang="en-US" baseline="0" dirty="0" smtClean="0"/>
              <a:t> WHO DON</a:t>
            </a:r>
            <a:r>
              <a:rPr lang="uk-UA" baseline="0" dirty="0" smtClean="0"/>
              <a:t>’</a:t>
            </a:r>
            <a:r>
              <a:rPr lang="en-US" baseline="0" dirty="0" smtClean="0"/>
              <a:t>T GO AND PAY AND NEVER GO – CANNIBALIZATION – BE SENSITIVE – “only reason gyms survive is big population who pay high membership rates and don</a:t>
            </a:r>
            <a:r>
              <a:rPr lang="uk-UA" baseline="0" dirty="0" smtClean="0"/>
              <a:t>’</a:t>
            </a:r>
            <a:r>
              <a:rPr lang="en-US" baseline="0" dirty="0" smtClean="0"/>
              <a:t>t use it” and if </a:t>
            </a:r>
            <a:r>
              <a:rPr lang="en-US" baseline="0" dirty="0" err="1" smtClean="0"/>
              <a:t>cannbailized</a:t>
            </a:r>
            <a:r>
              <a:rPr lang="en-US" baseline="0" dirty="0" smtClean="0"/>
              <a:t> it then would be a big risk</a:t>
            </a:r>
          </a:p>
          <a:p>
            <a:pPr marL="0" lvl="0" indent="0" rtl="0">
              <a:spcBef>
                <a:spcPts val="0"/>
              </a:spcBef>
              <a:spcAft>
                <a:spcPts val="0"/>
              </a:spcAft>
              <a:buNone/>
            </a:pPr>
            <a:r>
              <a:rPr lang="en-US" baseline="0" dirty="0" smtClean="0"/>
              <a:t>BARRIER TO ENTRY ISNT HIGH : AND CALSSPASS HAS GYM TIME</a:t>
            </a:r>
          </a:p>
          <a:p>
            <a:pPr marL="171450" lvl="0" indent="-171450" rtl="0">
              <a:spcBef>
                <a:spcPts val="0"/>
              </a:spcBef>
              <a:spcAft>
                <a:spcPts val="0"/>
              </a:spcAft>
              <a:buFontTx/>
              <a:buChar char="-"/>
            </a:pPr>
            <a:r>
              <a:rPr lang="en-US" baseline="0" dirty="0" smtClean="0"/>
              <a:t>Omar says takeaway by fitness industry – educated </a:t>
            </a:r>
            <a:r>
              <a:rPr lang="en-US" baseline="0" dirty="0" err="1" smtClean="0"/>
              <a:t>ppl</a:t>
            </a:r>
            <a:r>
              <a:rPr lang="en-US" baseline="0" dirty="0" smtClean="0"/>
              <a:t> in urban places who are tech forward with more money, and then u have </a:t>
            </a:r>
            <a:r>
              <a:rPr lang="en-US" baseline="0" dirty="0" err="1" smtClean="0"/>
              <a:t>ppl</a:t>
            </a:r>
            <a:r>
              <a:rPr lang="en-US" baseline="0" dirty="0" smtClean="0"/>
              <a:t> and gym owners </a:t>
            </a:r>
            <a:r>
              <a:rPr lang="en-US" baseline="0" dirty="0" err="1" smtClean="0"/>
              <a:t>etc</a:t>
            </a:r>
            <a:r>
              <a:rPr lang="en-US" baseline="0" dirty="0" smtClean="0"/>
              <a:t> who is some guy who played baseball I </a:t>
            </a:r>
            <a:r>
              <a:rPr lang="en-US" baseline="0" dirty="0" err="1" smtClean="0"/>
              <a:t>ncollege</a:t>
            </a:r>
            <a:r>
              <a:rPr lang="en-US" baseline="0" dirty="0" smtClean="0"/>
              <a:t> and is very offline type of person and has paper sign in sheets and is very non digital and technical. From consumer base standpoint </a:t>
            </a:r>
            <a:r>
              <a:rPr lang="en-US" baseline="0" dirty="0" err="1" smtClean="0"/>
              <a:t>omar</a:t>
            </a:r>
            <a:r>
              <a:rPr lang="en-US" baseline="0" dirty="0" smtClean="0"/>
              <a:t> concern is </a:t>
            </a:r>
            <a:r>
              <a:rPr lang="en-US" baseline="0" dirty="0" err="1" smtClean="0"/>
              <a:t>ppl</a:t>
            </a:r>
            <a:r>
              <a:rPr lang="en-US" baseline="0" dirty="0" smtClean="0"/>
              <a:t> like us may have </a:t>
            </a:r>
            <a:r>
              <a:rPr lang="en-US" baseline="0" dirty="0" err="1" smtClean="0"/>
              <a:t>classpass</a:t>
            </a:r>
            <a:r>
              <a:rPr lang="en-US" baseline="0" dirty="0" smtClean="0"/>
              <a:t> </a:t>
            </a:r>
          </a:p>
          <a:p>
            <a:pPr marL="171450" lvl="0" indent="-171450" rtl="0">
              <a:spcBef>
                <a:spcPts val="0"/>
              </a:spcBef>
              <a:spcAft>
                <a:spcPts val="0"/>
              </a:spcAft>
              <a:buFontTx/>
              <a:buChar char="-"/>
            </a:pPr>
            <a:r>
              <a:rPr lang="en-US" baseline="0" dirty="0" smtClean="0"/>
              <a:t>Thinks its one tap on </a:t>
            </a:r>
            <a:r>
              <a:rPr lang="en-US" baseline="0" dirty="0" err="1" smtClean="0"/>
              <a:t>classpass</a:t>
            </a:r>
            <a:r>
              <a:rPr lang="en-US" baseline="0" dirty="0" smtClean="0"/>
              <a:t> </a:t>
            </a:r>
            <a:endParaRPr dirty="0"/>
          </a:p>
        </p:txBody>
      </p:sp>
    </p:spTree>
    <p:extLst>
      <p:ext uri="{BB962C8B-B14F-4D97-AF65-F5344CB8AC3E}">
        <p14:creationId xmlns:p14="http://schemas.microsoft.com/office/powerpoint/2010/main" val="1870591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355190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$1M raise, $2M qualifying event, $4.5M cap</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r>
              <a:rPr lang="en" sz="1000" dirty="0">
                <a:solidFill>
                  <a:schemeClr val="dk1"/>
                </a:solidFill>
              </a:rPr>
              <a:t>20% discount, 6% interest, 2-year maturity</a:t>
            </a:r>
            <a:endParaRPr sz="1000" dirty="0">
              <a:solidFill>
                <a:schemeClr val="dk1"/>
              </a:solidFill>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algn="ctr" rtl="0">
              <a:spcBef>
                <a:spcPts val="0"/>
              </a:spcBef>
              <a:spcAft>
                <a:spcPts val="0"/>
              </a:spcAft>
              <a:buClr>
                <a:schemeClr val="dk1"/>
              </a:buClr>
              <a:buSzPts val="1100"/>
              <a:buFont typeface="Arial"/>
              <a:buNone/>
            </a:pPr>
            <a:r>
              <a:rPr lang="en" sz="1800" b="1" dirty="0">
                <a:solidFill>
                  <a:srgbClr val="000080"/>
                </a:solidFill>
                <a:latin typeface="Montserrat"/>
                <a:ea typeface="Montserrat"/>
                <a:cs typeface="Montserrat"/>
                <a:sym typeface="Montserrat"/>
              </a:rPr>
              <a:t>Safe-Note</a:t>
            </a:r>
            <a:endParaRPr sz="1800" b="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1200" b="1" i="1" dirty="0">
                <a:solidFill>
                  <a:srgbClr val="000080"/>
                </a:solidFill>
                <a:latin typeface="Montserrat"/>
                <a:ea typeface="Montserrat"/>
                <a:cs typeface="Montserrat"/>
                <a:sym typeface="Montserrat"/>
              </a:rPr>
              <a:t>$1.8M cap</a:t>
            </a:r>
            <a:endParaRPr sz="1200" b="1" i="1" dirty="0">
              <a:solidFill>
                <a:srgbClr val="000080"/>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800" b="1" i="1" dirty="0">
                <a:solidFill>
                  <a:srgbClr val="000080"/>
                </a:solidFill>
                <a:latin typeface="Montserrat"/>
                <a:ea typeface="Montserrat"/>
                <a:cs typeface="Montserrat"/>
                <a:sym typeface="Montserrat"/>
              </a:rPr>
              <a:t>20% discount, 6% interest, 2-year maturity</a:t>
            </a:r>
            <a:endParaRPr sz="800" b="1" i="1" dirty="0">
              <a:solidFill>
                <a:srgbClr val="000080"/>
              </a:solidFill>
              <a:latin typeface="Montserrat"/>
              <a:ea typeface="Montserrat"/>
              <a:cs typeface="Montserrat"/>
              <a:sym typeface="Montserrat"/>
            </a:endParaRPr>
          </a:p>
          <a:p>
            <a:pPr marL="0" lvl="0" indent="0" rtl="0">
              <a:lnSpc>
                <a:spcPct val="127272"/>
              </a:lnSpc>
              <a:spcBef>
                <a:spcPts val="0"/>
              </a:spcBef>
              <a:spcAft>
                <a:spcPts val="0"/>
              </a:spcAft>
              <a:buClr>
                <a:schemeClr val="dk1"/>
              </a:buClr>
              <a:buSzPts val="1100"/>
              <a:buFont typeface="Arial"/>
              <a:buNone/>
            </a:pPr>
            <a:endParaRPr sz="1000" dirty="0">
              <a:solidFill>
                <a:schemeClr val="dk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62149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27272"/>
              </a:lnSpc>
              <a:spcBef>
                <a:spcPts val="0"/>
              </a:spcBef>
              <a:spcAft>
                <a:spcPts val="0"/>
              </a:spcAft>
              <a:buClr>
                <a:schemeClr val="dk1"/>
              </a:buClr>
              <a:buSzPts val="1100"/>
              <a:buFont typeface="Arial"/>
              <a:buNone/>
            </a:pPr>
            <a:r>
              <a:rPr lang="en-US" sz="1000" dirty="0" smtClean="0">
                <a:solidFill>
                  <a:schemeClr val="dk1"/>
                </a:solidFill>
              </a:rPr>
              <a:t>Revolutionizing</a:t>
            </a:r>
            <a:r>
              <a:rPr lang="en-US" sz="1000" baseline="0" dirty="0" smtClean="0">
                <a:solidFill>
                  <a:schemeClr val="dk1"/>
                </a:solidFill>
              </a:rPr>
              <a:t> the industry</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The way people access fitness</a:t>
            </a:r>
          </a:p>
          <a:p>
            <a:pPr marL="0" lvl="0" indent="0" rtl="0">
              <a:lnSpc>
                <a:spcPct val="127272"/>
              </a:lnSpc>
              <a:spcBef>
                <a:spcPts val="0"/>
              </a:spcBef>
              <a:spcAft>
                <a:spcPts val="0"/>
              </a:spcAft>
              <a:buClr>
                <a:schemeClr val="dk1"/>
              </a:buClr>
              <a:buSzPts val="1100"/>
              <a:buFont typeface="Arial"/>
              <a:buNone/>
            </a:pPr>
            <a:r>
              <a:rPr lang="en-US" sz="1000" baseline="0" dirty="0" smtClean="0">
                <a:solidFill>
                  <a:schemeClr val="dk1"/>
                </a:solidFill>
              </a:rPr>
              <a:t>ETC ETC.</a:t>
            </a:r>
          </a:p>
          <a:p>
            <a:pPr marL="0" lvl="0" indent="0" rtl="0">
              <a:lnSpc>
                <a:spcPct val="127272"/>
              </a:lnSpc>
              <a:spcBef>
                <a:spcPts val="0"/>
              </a:spcBef>
              <a:spcAft>
                <a:spcPts val="0"/>
              </a:spcAft>
              <a:buClr>
                <a:schemeClr val="dk1"/>
              </a:buClr>
              <a:buSzPts val="1100"/>
              <a:buFont typeface="Arial"/>
              <a:buNone/>
            </a:pPr>
            <a:r>
              <a:rPr lang="en-US" sz="1000" b="1" baseline="0" dirty="0" smtClean="0">
                <a:solidFill>
                  <a:schemeClr val="dk1"/>
                </a:solidFill>
              </a:rPr>
              <a:t>To invest in </a:t>
            </a:r>
            <a:r>
              <a:rPr lang="en-US" sz="1000" b="1" baseline="0" dirty="0" err="1" smtClean="0">
                <a:solidFill>
                  <a:schemeClr val="dk1"/>
                </a:solidFill>
              </a:rPr>
              <a:t>flexit</a:t>
            </a:r>
            <a:r>
              <a:rPr lang="en-US" sz="1000" b="1" baseline="0" dirty="0" smtClean="0">
                <a:solidFill>
                  <a:schemeClr val="dk1"/>
                </a:solidFill>
              </a:rPr>
              <a:t> v a gym is a way of participating in secular trend without the capital cost.</a:t>
            </a:r>
            <a:endParaRPr lang="en-US" sz="1000" b="1" dirty="0" smtClean="0">
              <a:solidFill>
                <a:schemeClr val="dk1"/>
              </a:solidFill>
            </a:endParaRPr>
          </a:p>
        </p:txBody>
      </p:sp>
    </p:spTree>
    <p:extLst>
      <p:ext uri="{BB962C8B-B14F-4D97-AF65-F5344CB8AC3E}">
        <p14:creationId xmlns:p14="http://schemas.microsoft.com/office/powerpoint/2010/main" val="96010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158750" indent="0">
              <a:buNone/>
            </a:pPr>
            <a:endParaRPr lang="en-US" sz="1600" baseline="0" dirty="0" smtClean="0"/>
          </a:p>
        </p:txBody>
      </p:sp>
    </p:spTree>
    <p:extLst>
      <p:ext uri="{BB962C8B-B14F-4D97-AF65-F5344CB8AC3E}">
        <p14:creationId xmlns:p14="http://schemas.microsoft.com/office/powerpoint/2010/main" val="179246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4313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820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8041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9" name="Shape 4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2538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44215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016471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21796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65253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808886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47649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2352806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488531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365236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Expand it out</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ADD SOMETHING BOTTOM LEFT AND BOTTOM RIGHT – RETRO BOTTOM RIGHT? WHAT BOTTOM LEFT?</a:t>
            </a:r>
            <a:endParaRPr dirty="0"/>
          </a:p>
        </p:txBody>
      </p:sp>
    </p:spTree>
    <p:extLst>
      <p:ext uri="{BB962C8B-B14F-4D97-AF65-F5344CB8AC3E}">
        <p14:creationId xmlns:p14="http://schemas.microsoft.com/office/powerpoint/2010/main" val="1223792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Lets add affiliate programs in here, will be very important! Add to middle tier (rewards </a:t>
            </a:r>
            <a:r>
              <a:rPr lang="en-US" dirty="0" err="1" smtClean="0"/>
              <a:t>etc</a:t>
            </a:r>
            <a:r>
              <a:rPr lang="en-US" dirty="0" smtClean="0"/>
              <a:t>)</a:t>
            </a:r>
          </a:p>
          <a:p>
            <a:pPr marL="0" lvl="0" indent="0" rtl="0">
              <a:spcBef>
                <a:spcPts val="0"/>
              </a:spcBef>
              <a:spcAft>
                <a:spcPts val="0"/>
              </a:spcAft>
              <a:buNone/>
            </a:pPr>
            <a:r>
              <a:rPr lang="en-US" dirty="0" smtClean="0"/>
              <a:t>Thinking</a:t>
            </a:r>
            <a:r>
              <a:rPr lang="en-US" baseline="0" dirty="0" smtClean="0"/>
              <a:t> about eliminating the cost/effectiveness thing?</a:t>
            </a:r>
            <a:endParaRPr dirty="0"/>
          </a:p>
        </p:txBody>
      </p:sp>
    </p:spTree>
    <p:extLst>
      <p:ext uri="{BB962C8B-B14F-4D97-AF65-F5344CB8AC3E}">
        <p14:creationId xmlns:p14="http://schemas.microsoft.com/office/powerpoint/2010/main" val="132960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187365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76389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64001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baseline="0" dirty="0" smtClean="0">
                <a:solidFill>
                  <a:srgbClr val="000000"/>
                </a:solidFill>
                <a:latin typeface="Arial"/>
                <a:ea typeface="Arial"/>
                <a:cs typeface="Arial"/>
                <a:sym typeface="Arial"/>
              </a:rPr>
              <a:t>As of 2017, anywhere from 5 percent to 26 percent of fitness operators, based on their business model, indicated they engaged with digital aggregators.</a:t>
            </a:r>
          </a:p>
          <a:p>
            <a:endParaRPr lang="en-US" sz="1100" b="0" i="0" u="none" strike="noStrike" cap="none" baseline="0" dirty="0" smtClean="0">
              <a:solidFill>
                <a:srgbClr val="000000"/>
              </a:solidFill>
              <a:latin typeface="Arial"/>
              <a:ea typeface="Arial"/>
              <a:cs typeface="Arial"/>
              <a:sym typeface="Arial"/>
            </a:endParaRPr>
          </a:p>
          <a:p>
            <a:r>
              <a:rPr lang="en-US" sz="1100" b="0" i="0" u="none" strike="noStrike" cap="none" dirty="0" smtClean="0">
                <a:solidFill>
                  <a:srgbClr val="000000"/>
                </a:solidFill>
                <a:effectLst/>
                <a:latin typeface="Arial"/>
                <a:ea typeface="Arial"/>
                <a:cs typeface="Arial"/>
                <a:sym typeface="Arial"/>
              </a:rPr>
              <a:t>“Imagine a set of tablets when you arrive, and other self-service options to streamline a large group of individuals arriving at once, with helpful service professionals available as needed,” says Sarah Abdallah, an interior architect and designer, whose been tasked with incorporating wellness elements for clients like the Ritz-Carlton and </a:t>
            </a:r>
            <a:r>
              <a:rPr lang="en-US" sz="1100" b="0" i="0" u="none" strike="noStrike" cap="none" dirty="0" smtClean="0">
                <a:solidFill>
                  <a:srgbClr val="000000"/>
                </a:solidFill>
                <a:effectLst/>
                <a:latin typeface="Arial"/>
                <a:ea typeface="Arial"/>
                <a:cs typeface="Arial"/>
                <a:sym typeface="Arial"/>
                <a:hlinkClick r:id="rId3"/>
              </a:rPr>
              <a:t>Neuehouse</a:t>
            </a:r>
            <a:r>
              <a:rPr lang="en-US" sz="1100" b="0" i="0" u="none" strike="noStrike" cap="none" dirty="0" smtClean="0">
                <a:solidFill>
                  <a:srgbClr val="000000"/>
                </a:solidFill>
                <a:effectLst/>
                <a:latin typeface="Arial"/>
                <a:ea typeface="Arial"/>
                <a:cs typeface="Arial"/>
                <a:sym typeface="Arial"/>
              </a:rPr>
              <a:t>, a private club and co-working space. Translation: a less frantic clamoring of leggings-clad folks scrambling to make it in time for the warm-up. “Technology can be integral in helping people make the transition from the chaotic outside world to going within,” -- “Well and Good” </a:t>
            </a:r>
            <a:endParaRPr dirty="0"/>
          </a:p>
        </p:txBody>
      </p:sp>
    </p:spTree>
    <p:extLst>
      <p:ext uri="{BB962C8B-B14F-4D97-AF65-F5344CB8AC3E}">
        <p14:creationId xmlns:p14="http://schemas.microsoft.com/office/powerpoint/2010/main" val="129231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600" dirty="0" smtClean="0"/>
              <a:t>Other potential</a:t>
            </a:r>
            <a:r>
              <a:rPr lang="en-US" sz="1600" baseline="0" dirty="0" smtClean="0"/>
              <a:t> taglines: </a:t>
            </a:r>
          </a:p>
          <a:p>
            <a:pPr marL="457200" indent="-298450">
              <a:buFontTx/>
              <a:buChar char="-"/>
            </a:pPr>
            <a:r>
              <a:rPr lang="en-US" sz="1600" dirty="0" smtClean="0"/>
              <a:t>The Fitness</a:t>
            </a:r>
            <a:r>
              <a:rPr lang="en-US" sz="1600" baseline="0" dirty="0" smtClean="0"/>
              <a:t> space is under attack by the needs of the dynamic customer</a:t>
            </a:r>
          </a:p>
          <a:p>
            <a:pPr marL="457200" indent="-298450">
              <a:buFontTx/>
              <a:buChar char="-"/>
            </a:pPr>
            <a:r>
              <a:rPr lang="en-US" sz="1600" baseline="0" dirty="0" smtClean="0"/>
              <a:t>Trends in the fitness space are disrupting the status quo</a:t>
            </a:r>
          </a:p>
          <a:p>
            <a:pPr marL="457200" indent="-298450">
              <a:buFontTx/>
              <a:buChar char="-"/>
            </a:pPr>
            <a:r>
              <a:rPr lang="en-US" sz="1600" baseline="0" dirty="0" smtClean="0"/>
              <a:t>The fitness space is facing disruption driven by the </a:t>
            </a:r>
          </a:p>
          <a:p>
            <a:pPr marL="457200" indent="-298450">
              <a:buFontTx/>
              <a:buChar char="-"/>
            </a:pPr>
            <a:r>
              <a:rPr lang="en-US" sz="1600" baseline="0" dirty="0" smtClean="0"/>
              <a:t>Traditional gym models are under attack by the evolving needs of the customer</a:t>
            </a:r>
          </a:p>
          <a:p>
            <a:pPr marL="457200" indent="-298450">
              <a:buFontTx/>
              <a:buChar char="-"/>
            </a:pPr>
            <a:r>
              <a:rPr lang="en-US" sz="1600" baseline="0" dirty="0" smtClean="0"/>
              <a:t>Align text</a:t>
            </a:r>
          </a:p>
          <a:p>
            <a:pPr marL="158750" indent="0">
              <a:buNone/>
            </a:pPr>
            <a:endParaRPr lang="en-US" sz="1600" baseline="0" dirty="0" smtClean="0"/>
          </a:p>
        </p:txBody>
      </p:sp>
    </p:spTree>
    <p:extLst>
      <p:ext uri="{BB962C8B-B14F-4D97-AF65-F5344CB8AC3E}">
        <p14:creationId xmlns:p14="http://schemas.microsoft.com/office/powerpoint/2010/main" val="2124743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Not actual screens, just visual representations</a:t>
            </a:r>
            <a:r>
              <a:rPr lang="en" dirty="0" smtClean="0"/>
              <a:t>.</a:t>
            </a:r>
            <a:r>
              <a:rPr lang="en-US" dirty="0" smtClean="0"/>
              <a:t> </a:t>
            </a:r>
          </a:p>
        </p:txBody>
      </p:sp>
    </p:spTree>
    <p:extLst>
      <p:ext uri="{BB962C8B-B14F-4D97-AF65-F5344CB8AC3E}">
        <p14:creationId xmlns:p14="http://schemas.microsoft.com/office/powerpoint/2010/main" val="96468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Tx/>
              <a:buChar char="-"/>
            </a:pPr>
            <a:r>
              <a:rPr lang="en-US" dirty="0" smtClean="0"/>
              <a:t>Cost</a:t>
            </a:r>
            <a:r>
              <a:rPr lang="en-US" baseline="0" dirty="0" smtClean="0"/>
              <a:t> savings, pay for what you use and do waste money</a:t>
            </a:r>
          </a:p>
          <a:p>
            <a:pPr marL="171450" lvl="0" indent="-171450" rtl="0">
              <a:spcBef>
                <a:spcPts val="0"/>
              </a:spcBef>
              <a:spcAft>
                <a:spcPts val="0"/>
              </a:spcAft>
              <a:buFontTx/>
              <a:buChar char="-"/>
            </a:pPr>
            <a:r>
              <a:rPr lang="en-US" baseline="0" dirty="0" smtClean="0"/>
              <a:t>Lets emphasize the consumer pain point, its not as clear as it should be </a:t>
            </a:r>
          </a:p>
          <a:p>
            <a:pPr marL="171450" lvl="0" indent="-171450" rtl="0">
              <a:spcBef>
                <a:spcPts val="0"/>
              </a:spcBef>
              <a:spcAft>
                <a:spcPts val="0"/>
              </a:spcAft>
              <a:buFontTx/>
              <a:buChar char="-"/>
            </a:pPr>
            <a:r>
              <a:rPr lang="en-US" baseline="0" dirty="0" smtClean="0"/>
              <a:t>Punch up importance of value and transparency</a:t>
            </a:r>
          </a:p>
        </p:txBody>
      </p:sp>
    </p:spTree>
    <p:extLst>
      <p:ext uri="{BB962C8B-B14F-4D97-AF65-F5344CB8AC3E}">
        <p14:creationId xmlns:p14="http://schemas.microsoft.com/office/powerpoint/2010/main" val="12816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326</a:t>
            </a:r>
            <a:r>
              <a:rPr lang="en-US" baseline="0" dirty="0" smtClean="0"/>
              <a:t> in US</a:t>
            </a:r>
          </a:p>
          <a:p>
            <a:pPr marL="0" lvl="0" indent="0">
              <a:spcBef>
                <a:spcPts val="0"/>
              </a:spcBef>
              <a:spcAft>
                <a:spcPts val="0"/>
              </a:spcAft>
              <a:buNone/>
            </a:pPr>
            <a:r>
              <a:rPr lang="en-US" baseline="0" dirty="0" smtClean="0"/>
              <a:t>47.8 over 65</a:t>
            </a:r>
          </a:p>
          <a:p>
            <a:pPr marL="0" lvl="0" indent="0">
              <a:spcBef>
                <a:spcPts val="0"/>
              </a:spcBef>
              <a:spcAft>
                <a:spcPts val="0"/>
              </a:spcAft>
              <a:buNone/>
            </a:pPr>
            <a:r>
              <a:rPr lang="en-US" baseline="0" dirty="0" smtClean="0"/>
              <a:t>Under 18 74M</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NEED 326 NUMBER TO NOT INCLUDE ADULTS</a:t>
            </a:r>
            <a:r>
              <a:rPr lang="en-US" baseline="0" dirty="0" smtClean="0"/>
              <a:t> OVER 65, NOT INCLUDE KIDS UNDER 18</a:t>
            </a:r>
          </a:p>
          <a:p>
            <a:pPr marL="0" lvl="0" indent="0">
              <a:spcBef>
                <a:spcPts val="0"/>
              </a:spcBef>
              <a:spcAft>
                <a:spcPts val="0"/>
              </a:spcAft>
              <a:buNone/>
            </a:pPr>
            <a:r>
              <a:rPr lang="en-US" baseline="0" dirty="0" smtClean="0"/>
              <a:t>DO CONCENTRIC CIRCLES, NOT THE OVAL</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 dirty="0" smtClean="0"/>
              <a:t>57.3</a:t>
            </a:r>
            <a:endParaRPr dirty="0"/>
          </a:p>
          <a:p>
            <a:pPr marL="0" lvl="0" indent="0" rtl="0">
              <a:spcBef>
                <a:spcPts val="0"/>
              </a:spcBef>
              <a:spcAft>
                <a:spcPts val="0"/>
              </a:spcAft>
              <a:buNone/>
            </a:pPr>
            <a:r>
              <a:rPr lang="en" dirty="0"/>
              <a:t>Need % that go to the gym less than 8x per </a:t>
            </a:r>
            <a:r>
              <a:rPr lang="en" dirty="0" smtClean="0"/>
              <a:t>month</a:t>
            </a:r>
            <a:endParaRPr lang="en-US" dirty="0" smtClean="0"/>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Maybe concentric circles</a:t>
            </a:r>
          </a:p>
          <a:p>
            <a:pPr marL="0" lvl="0" indent="0" rtl="0">
              <a:spcBef>
                <a:spcPts val="0"/>
              </a:spcBef>
              <a:spcAft>
                <a:spcPts val="0"/>
              </a:spcAft>
              <a:buNone/>
            </a:pPr>
            <a:endParaRPr lang="en-US" dirty="0" smtClean="0"/>
          </a:p>
          <a:p>
            <a:pPr marL="0" lvl="0" indent="0" rtl="0">
              <a:spcBef>
                <a:spcPts val="0"/>
              </a:spcBef>
              <a:spcAft>
                <a:spcPts val="0"/>
              </a:spcAft>
              <a:buNone/>
            </a:pPr>
            <a:r>
              <a:rPr lang="en-US" dirty="0" smtClean="0"/>
              <a:t>Market comp, center align</a:t>
            </a:r>
          </a:p>
          <a:p>
            <a:pPr marL="0" lvl="0" indent="0" rtl="0">
              <a:spcBef>
                <a:spcPts val="0"/>
              </a:spcBef>
              <a:spcAft>
                <a:spcPts val="0"/>
              </a:spcAft>
              <a:buNone/>
            </a:pPr>
            <a:r>
              <a:rPr lang="en-US" dirty="0" err="1" smtClean="0"/>
              <a:t>Wrapo</a:t>
            </a:r>
            <a:r>
              <a:rPr lang="en-US" dirty="0" smtClean="0"/>
              <a:t> more </a:t>
            </a:r>
            <a:r>
              <a:rPr lang="en-US" dirty="0" err="1" smtClean="0"/>
              <a:t>evely</a:t>
            </a:r>
            <a:endParaRPr dirty="0"/>
          </a:p>
        </p:txBody>
      </p:sp>
    </p:spTree>
    <p:extLst>
      <p:ext uri="{BB962C8B-B14F-4D97-AF65-F5344CB8AC3E}">
        <p14:creationId xmlns:p14="http://schemas.microsoft.com/office/powerpoint/2010/main" val="1735029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1.emf"/><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603294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tags" Target="../tags/tag2.xml"/><Relationship Id="rId15" Type="http://schemas.openxmlformats.org/officeDocument/2006/relationships/oleObject" Target="../embeddings/oleObject1.bin"/><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ext uri="{D42A27DB-BD31-4B8C-83A1-F6EECF244321}">
                <p14:modId xmlns:p14="http://schemas.microsoft.com/office/powerpoint/2010/main" val="2102796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8"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tuurnup.com" TargetMode="External"/><Relationship Id="rId4" Type="http://schemas.openxmlformats.org/officeDocument/2006/relationships/hyperlink" Target="http://www.tuurnup.com" TargetMode="External"/><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diagramQuickStyle" Target="../diagrams/quickStyle4.xml"/><Relationship Id="rId12" Type="http://schemas.openxmlformats.org/officeDocument/2006/relationships/diagramColors" Target="../diagrams/colors4.xml"/><Relationship Id="rId13" Type="http://schemas.microsoft.com/office/2007/relationships/diagramDrawing" Target="../diagrams/drawing4.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diagramData" Target="../diagrams/data4.xml"/><Relationship Id="rId10"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1" Type="http://schemas.openxmlformats.org/officeDocument/2006/relationships/diagramQuickStyle" Target="../diagrams/quickStyle6.xml"/><Relationship Id="rId12" Type="http://schemas.openxmlformats.org/officeDocument/2006/relationships/diagramColors" Target="../diagrams/colors6.xml"/><Relationship Id="rId13" Type="http://schemas.microsoft.com/office/2007/relationships/diagramDrawing" Target="../diagrams/drawing6.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9" Type="http://schemas.openxmlformats.org/officeDocument/2006/relationships/diagramData" Target="../diagrams/data6.xml"/><Relationship Id="rId10"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comments" Target="../comments/comment3.xml"/><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5.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comments" Target="../comments/comment4.xm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tif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2.png"/><Relationship Id="rId21" Type="http://schemas.openxmlformats.org/officeDocument/2006/relationships/comments" Target="../comments/comment5.xml"/><Relationship Id="rId10" Type="http://schemas.openxmlformats.org/officeDocument/2006/relationships/image" Target="../media/image35.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51.png"/><Relationship Id="rId14" Type="http://schemas.openxmlformats.org/officeDocument/2006/relationships/image" Target="../media/image42.png"/><Relationship Id="rId15" Type="http://schemas.openxmlformats.org/officeDocument/2006/relationships/image" Target="../media/image45.png"/><Relationship Id="rId16" Type="http://schemas.openxmlformats.org/officeDocument/2006/relationships/image" Target="../media/image36.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chart" Target="../charts/chart1.xml"/><Relationship Id="rId5" Type="http://schemas.openxmlformats.org/officeDocument/2006/relationships/image" Target="../media/image49.tiff"/><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41.png"/></Relationships>
</file>

<file path=ppt/slides/_rels/slide28.xml.rels><?xml version="1.0" encoding="UTF-8" standalone="yes"?>
<Relationships xmlns="http://schemas.openxmlformats.org/package/2006/relationships"><Relationship Id="rId9" Type="http://schemas.openxmlformats.org/officeDocument/2006/relationships/image" Target="../media/image37.png"/><Relationship Id="rId20" Type="http://schemas.openxmlformats.org/officeDocument/2006/relationships/comments" Target="../comments/comment6.xml"/><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52.png"/><Relationship Id="rId19"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9.tiff"/><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9" Type="http://schemas.openxmlformats.org/officeDocument/2006/relationships/image" Target="../media/image37.png"/><Relationship Id="rId20" Type="http://schemas.openxmlformats.org/officeDocument/2006/relationships/comments" Target="../comments/comment7.xml"/><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52.png"/><Relationship Id="rId19"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9.tiff"/><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oleObject" Target="../embeddings/oleObject3.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3.vml"/><Relationship Id="rId2" Type="http://schemas.openxmlformats.org/officeDocument/2006/relationships/tags" Target="../tags/tag4.xml"/></Relationships>
</file>

<file path=ppt/slides/_rels/slide30.xml.rels><?xml version="1.0" encoding="UTF-8" standalone="yes"?>
<Relationships xmlns="http://schemas.openxmlformats.org/package/2006/relationships"><Relationship Id="rId9" Type="http://schemas.openxmlformats.org/officeDocument/2006/relationships/image" Target="../media/image38.png"/><Relationship Id="rId20" Type="http://schemas.openxmlformats.org/officeDocument/2006/relationships/comments" Target="../comments/comment8.xml"/><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6" Type="http://schemas.openxmlformats.org/officeDocument/2006/relationships/image" Target="../media/image45.png"/><Relationship Id="rId17" Type="http://schemas.openxmlformats.org/officeDocument/2006/relationships/image" Target="../media/image52.png"/><Relationship Id="rId18" Type="http://schemas.openxmlformats.org/officeDocument/2006/relationships/image" Target="../media/image49.tiff"/><Relationship Id="rId19"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png"/><Relationship Id="rId19" Type="http://schemas.openxmlformats.org/officeDocument/2006/relationships/comments" Target="../comments/comment9.xml"/><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3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png"/><Relationship Id="rId19" Type="http://schemas.openxmlformats.org/officeDocument/2006/relationships/comments" Target="../comments/comment10.xml"/><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33.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8" Type="http://schemas.openxmlformats.org/officeDocument/2006/relationships/image" Target="../media/image66.png"/><Relationship Id="rId19" Type="http://schemas.openxmlformats.org/officeDocument/2006/relationships/comments" Target="../comments/comment11.xml"/><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oleObject" Target="../embeddings/oleObject4.bin"/><Relationship Id="rId7" Type="http://schemas.openxmlformats.org/officeDocument/2006/relationships/image" Target="../media/image1.emf"/><Relationship Id="rId8" Type="http://schemas.openxmlformats.org/officeDocument/2006/relationships/image" Target="../media/image2.png"/><Relationship Id="rId1" Type="http://schemas.openxmlformats.org/officeDocument/2006/relationships/vmlDrawing" Target="../drawings/vmlDrawing4.vml"/><Relationship Id="rId2"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tif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2.png"/><Relationship Id="rId10" Type="http://schemas.openxmlformats.org/officeDocument/2006/relationships/comments" Target="../comments/comment2.xm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2.png"/><Relationship Id="rId1" Type="http://schemas.openxmlformats.org/officeDocument/2006/relationships/vmlDrawing" Target="../drawings/vmlDrawing5.vml"/><Relationship Id="rId2" Type="http://schemas.openxmlformats.org/officeDocument/2006/relationships/tags" Target="../tags/tag6.xml"/><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3.png"/><Relationship Id="rId6" Type="http://schemas.openxmlformats.org/officeDocument/2006/relationships/oleObject" Target="../embeddings/oleObject5.bin"/><Relationship Id="rId7" Type="http://schemas.openxmlformats.org/officeDocument/2006/relationships/image" Target="../media/image1.emf"/><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2637454" y="3158918"/>
            <a:ext cx="3869167" cy="575100"/>
          </a:xfrm>
          <a:prstGeom prst="rect">
            <a:avLst/>
          </a:prstGeom>
        </p:spPr>
        <p:txBody>
          <a:bodyPr spcFirstLastPara="1" wrap="non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a:rPr>
              <a:t>WHEREVER, </a:t>
            </a:r>
            <a:r>
              <a:rPr lang="en-US" sz="2400" dirty="0" smtClean="0">
                <a:solidFill>
                  <a:schemeClr val="bg1"/>
                </a:solidFill>
                <a:latin typeface="Glacial Indifference" charset="0"/>
                <a:ea typeface="Glacial Indifference" charset="0"/>
                <a:cs typeface="Glacial Indifference" charset="0"/>
                <a:sym typeface="Montserrat"/>
              </a:rPr>
              <a:t>WHENEVER.</a:t>
            </a:r>
            <a:endParaRPr sz="2400" dirty="0">
              <a:solidFill>
                <a:schemeClr val="bg1"/>
              </a:solidFill>
              <a:latin typeface="Glacial Indifference" charset="0"/>
              <a:ea typeface="Glacial Indifference" charset="0"/>
              <a:cs typeface="Glacial Indifference" charset="0"/>
              <a:sym typeface="Montserrat"/>
            </a:endParaRPr>
          </a:p>
        </p:txBody>
      </p:sp>
      <p:sp>
        <p:nvSpPr>
          <p:cNvPr id="55" name="Shape 55"/>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a:t>
            </a:fld>
            <a:endParaRPr dirty="0">
              <a:solidFill>
                <a:schemeClr val="bg1"/>
              </a:solidFill>
              <a:latin typeface="Montserrat"/>
              <a:ea typeface="Montserrat"/>
              <a:cs typeface="Montserrat"/>
              <a:sym typeface="Montserrat"/>
            </a:endParaRPr>
          </a:p>
        </p:txBody>
      </p:sp>
      <p:sp>
        <p:nvSpPr>
          <p:cNvPr id="56" name="Shape 56"/>
          <p:cNvSpPr txBox="1">
            <a:spLocks noGrp="1"/>
          </p:cNvSpPr>
          <p:nvPr>
            <p:ph type="ctrTitle"/>
          </p:nvPr>
        </p:nvSpPr>
        <p:spPr>
          <a:xfrm>
            <a:off x="2847788" y="4389025"/>
            <a:ext cx="3448500" cy="667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sz="1000" dirty="0">
              <a:solidFill>
                <a:schemeClr val="bg1"/>
              </a:solidFill>
              <a:latin typeface="Glacial Indifference" charset="0"/>
              <a:ea typeface="Glacial Indifference" charset="0"/>
              <a:cs typeface="Glacial Indifference" charset="0"/>
              <a:sym typeface="Montserrat"/>
            </a:endParaRPr>
          </a:p>
          <a:p>
            <a:pPr marL="0" lvl="0" indent="0">
              <a:spcBef>
                <a:spcPts val="0"/>
              </a:spcBef>
              <a:spcAft>
                <a:spcPts val="0"/>
              </a:spcAft>
              <a:buNone/>
            </a:pPr>
            <a:r>
              <a:rPr lang="en" sz="1000" b="1" u="sng" dirty="0" smtClean="0">
                <a:solidFill>
                  <a:srgbClr val="00B4D2"/>
                </a:solidFill>
                <a:latin typeface="Glacial Indifference" charset="0"/>
                <a:ea typeface="Glacial Indifference" charset="0"/>
                <a:cs typeface="Glacial Indifference" charset="0"/>
                <a:sym typeface="Montserrat"/>
                <a:hlinkClick r:id="rId3"/>
              </a:rPr>
              <a:t>flexit@flexit.fit</a:t>
            </a:r>
            <a:endParaRPr b="1" dirty="0">
              <a:solidFill>
                <a:srgbClr val="00B4D2"/>
              </a:solidFill>
              <a:latin typeface="Glacial Indifference" charset="0"/>
              <a:ea typeface="Glacial Indifference" charset="0"/>
              <a:cs typeface="Glacial Indifference" charset="0"/>
              <a:sym typeface="Montserrat"/>
            </a:endParaRPr>
          </a:p>
          <a:p>
            <a:pPr marL="0" lvl="0" indent="0" rtl="0">
              <a:spcBef>
                <a:spcPts val="0"/>
              </a:spcBef>
              <a:spcAft>
                <a:spcPts val="0"/>
              </a:spcAft>
              <a:buNone/>
            </a:pPr>
            <a:r>
              <a:rPr lang="en" sz="1000" b="1" u="sng" dirty="0" smtClean="0">
                <a:solidFill>
                  <a:srgbClr val="00B4D2"/>
                </a:solidFill>
                <a:latin typeface="Glacial Indifference" charset="0"/>
                <a:ea typeface="Glacial Indifference" charset="0"/>
                <a:cs typeface="Glacial Indifference" charset="0"/>
                <a:sym typeface="Montserrat"/>
                <a:hlinkClick r:id="rId4"/>
              </a:rPr>
              <a:t>www.flexit.fit</a:t>
            </a:r>
            <a:endParaRPr sz="600" b="1" dirty="0">
              <a:solidFill>
                <a:srgbClr val="00B4D2"/>
              </a:solidFill>
              <a:latin typeface="Glacial Indifference" charset="0"/>
              <a:ea typeface="Glacial Indifference" charset="0"/>
              <a:cs typeface="Glacial Indifference" charset="0"/>
              <a:sym typeface="Montserrat"/>
            </a:endParaRPr>
          </a:p>
          <a:p>
            <a:pPr marL="0" lvl="0" indent="0">
              <a:spcBef>
                <a:spcPts val="0"/>
              </a:spcBef>
              <a:spcAft>
                <a:spcPts val="0"/>
              </a:spcAft>
              <a:buNone/>
            </a:pPr>
            <a:r>
              <a:rPr lang="en-US" sz="800" dirty="0" smtClean="0">
                <a:solidFill>
                  <a:schemeClr val="bg1"/>
                </a:solidFill>
                <a:latin typeface="Glacial Indifference" charset="0"/>
                <a:ea typeface="Glacial Indifference" charset="0"/>
                <a:cs typeface="Glacial Indifference" charset="0"/>
                <a:sym typeface="Montserrat"/>
              </a:rPr>
              <a:t>Spring </a:t>
            </a:r>
            <a:r>
              <a:rPr lang="en" sz="800" dirty="0" smtClean="0">
                <a:solidFill>
                  <a:schemeClr val="bg1"/>
                </a:solidFill>
                <a:latin typeface="Glacial Indifference" charset="0"/>
                <a:ea typeface="Glacial Indifference" charset="0"/>
                <a:cs typeface="Glacial Indifference" charset="0"/>
                <a:sym typeface="Montserrat"/>
              </a:rPr>
              <a:t>2018</a:t>
            </a:r>
            <a:endParaRPr sz="800" dirty="0">
              <a:solidFill>
                <a:schemeClr val="bg1"/>
              </a:solidFill>
              <a:latin typeface="Glacial Indifference" charset="0"/>
              <a:ea typeface="Glacial Indifference" charset="0"/>
              <a:cs typeface="Glacial Indifference" charset="0"/>
              <a:sym typeface="Montserrat"/>
            </a:endParaRPr>
          </a:p>
          <a:p>
            <a:pPr marL="0" lvl="0" indent="0" rtl="0">
              <a:spcBef>
                <a:spcPts val="0"/>
              </a:spcBef>
              <a:spcAft>
                <a:spcPts val="0"/>
              </a:spcAft>
              <a:buClr>
                <a:schemeClr val="dk1"/>
              </a:buClr>
              <a:buSzPts val="1100"/>
              <a:buFont typeface="Arial"/>
              <a:buNone/>
            </a:pPr>
            <a:r>
              <a:rPr lang="en" sz="600" b="1" dirty="0">
                <a:solidFill>
                  <a:schemeClr val="bg1"/>
                </a:solidFill>
                <a:latin typeface="Glacial Indifference" charset="0"/>
                <a:ea typeface="Glacial Indifference" charset="0"/>
                <a:cs typeface="Glacial Indifference" charset="0"/>
                <a:sym typeface="Montserrat"/>
              </a:rPr>
              <a:t>Confidential &amp; Proprietary</a:t>
            </a:r>
            <a:endParaRPr sz="800" b="1" dirty="0">
              <a:solidFill>
                <a:schemeClr val="bg1"/>
              </a:solidFill>
              <a:latin typeface="Glacial Indifference" charset="0"/>
              <a:ea typeface="Glacial Indifference" charset="0"/>
              <a:cs typeface="Glacial Indifference" charset="0"/>
              <a:sym typeface="Montserra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77" y="1620241"/>
            <a:ext cx="7894119" cy="883670"/>
          </a:xfrm>
          <a:prstGeom prst="rect">
            <a:avLst/>
          </a:prstGeom>
        </p:spPr>
      </p:pic>
    </p:spTree>
    <p:extLst>
      <p:ext uri="{BB962C8B-B14F-4D97-AF65-F5344CB8AC3E}">
        <p14:creationId xmlns:p14="http://schemas.microsoft.com/office/powerpoint/2010/main" val="330111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1314210141"/>
              </p:ext>
            </p:extLst>
          </p:nvPr>
        </p:nvGraphicFramePr>
        <p:xfrm>
          <a:off x="3858633" y="1231047"/>
          <a:ext cx="5383718" cy="361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10</a:t>
            </a:fld>
            <a:endParaRPr dirty="0">
              <a:solidFill>
                <a:schemeClr val="bg1"/>
              </a:solidFill>
              <a:latin typeface="Montserrat"/>
              <a:ea typeface="Montserrat"/>
              <a:cs typeface="Montserrat"/>
              <a:sym typeface="Montserrat"/>
            </a:endParaRPr>
          </a:p>
        </p:txBody>
      </p:sp>
      <p:sp>
        <p:nvSpPr>
          <p:cNvPr id="246" name="Shape 246"/>
          <p:cNvSpPr txBox="1"/>
          <p:nvPr/>
        </p:nvSpPr>
        <p:spPr>
          <a:xfrm>
            <a:off x="533400" y="2061380"/>
            <a:ext cx="3023452" cy="535481"/>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bg1"/>
                </a:solidFill>
                <a:latin typeface="Glacial Indifference" charset="0"/>
                <a:ea typeface="Glacial Indifference" charset="0"/>
                <a:cs typeface="Glacial Indifference" charset="0"/>
                <a:sym typeface="Montserrat Light"/>
              </a:rPr>
              <a:t>Serviceable </a:t>
            </a:r>
            <a:r>
              <a:rPr lang="en-US" dirty="0" smtClean="0">
                <a:solidFill>
                  <a:schemeClr val="bg1"/>
                </a:solidFill>
                <a:latin typeface="Glacial Indifference" charset="0"/>
                <a:ea typeface="Glacial Indifference" charset="0"/>
                <a:cs typeface="Glacial Indifference" charset="0"/>
                <a:sym typeface="Montserrat Light"/>
              </a:rPr>
              <a:t>addressable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smtClean="0">
                <a:solidFill>
                  <a:schemeClr val="bg1"/>
                </a:solidFill>
                <a:latin typeface="Glacial Indifference" charset="0"/>
                <a:ea typeface="Glacial Indifference" charset="0"/>
                <a:cs typeface="Glacial Indifference" charset="0"/>
                <a:sym typeface="Montserrat Light"/>
              </a:rPr>
              <a:t> </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Clr>
                <a:schemeClr val="dk1"/>
              </a:buClr>
              <a:buSzPts val="1100"/>
              <a:buFont typeface="Arial"/>
              <a:buNone/>
            </a:pPr>
            <a:r>
              <a:rPr lang="en-US" dirty="0" smtClean="0">
                <a:solidFill>
                  <a:schemeClr val="bg1"/>
                </a:solidFill>
                <a:latin typeface="Glacial Indifference" charset="0"/>
                <a:ea typeface="Glacial Indifference" charset="0"/>
                <a:cs typeface="Glacial Indifference" charset="0"/>
                <a:sym typeface="Montserrat Light"/>
              </a:rPr>
              <a:t>Adults </a:t>
            </a:r>
            <a:r>
              <a:rPr lang="en-US" dirty="0" smtClean="0">
                <a:solidFill>
                  <a:schemeClr val="bg1"/>
                </a:solidFill>
                <a:latin typeface="Glacial Indifference" charset="0"/>
                <a:ea typeface="Glacial Indifference" charset="0"/>
                <a:cs typeface="Glacial Indifference" charset="0"/>
                <a:sym typeface="Montserrat Light"/>
              </a:rPr>
              <a:t>who work out </a:t>
            </a:r>
            <a:r>
              <a:rPr lang="en-US" dirty="0" smtClean="0">
                <a:solidFill>
                  <a:schemeClr val="bg1"/>
                </a:solidFill>
                <a:latin typeface="Glacial Indifference" charset="0"/>
                <a:ea typeface="Glacial Indifference" charset="0"/>
                <a:cs typeface="Glacial Indifference" charset="0"/>
                <a:sym typeface="Montserrat Light"/>
              </a:rPr>
              <a:t>2x/week (SAM)</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533400" y="1429414"/>
            <a:ext cx="2567287" cy="631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smtClean="0">
                <a:solidFill>
                  <a:schemeClr val="bg1"/>
                </a:solidFill>
                <a:latin typeface="Glacial Indifference" charset="0"/>
                <a:ea typeface="Glacial Indifference" charset="0"/>
                <a:cs typeface="Glacial Indifference" charset="0"/>
                <a:sym typeface="Montserrat Light"/>
              </a:rPr>
              <a:t>Total </a:t>
            </a:r>
            <a:r>
              <a:rPr lang="en" dirty="0">
                <a:solidFill>
                  <a:schemeClr val="bg1"/>
                </a:solidFill>
                <a:latin typeface="Glacial Indifference" charset="0"/>
                <a:ea typeface="Glacial Indifference" charset="0"/>
                <a:cs typeface="Glacial Indifference" charset="0"/>
                <a:sym typeface="Montserrat Light"/>
              </a:rPr>
              <a:t>available market</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US Population </a:t>
            </a:r>
            <a:r>
              <a:rPr lang="en-US" dirty="0" smtClean="0">
                <a:solidFill>
                  <a:schemeClr val="bg1"/>
                </a:solidFill>
                <a:latin typeface="Glacial Indifference" charset="0"/>
                <a:ea typeface="Glacial Indifference" charset="0"/>
                <a:cs typeface="Glacial Indifference" charset="0"/>
                <a:sym typeface="Montserrat Light"/>
              </a:rPr>
              <a:t>18-65 (TAM)</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sz="2000" b="1" dirty="0">
              <a:solidFill>
                <a:schemeClr val="bg1"/>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69076" y="409700"/>
            <a:ext cx="6251170"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sym typeface="Montserrat Medium"/>
              </a:rPr>
              <a:t>FLEXIT </a:t>
            </a:r>
            <a:r>
              <a:rPr lang="en-US" sz="2400" b="1" dirty="0" smtClean="0">
                <a:solidFill>
                  <a:schemeClr val="bg1"/>
                </a:solidFill>
                <a:latin typeface="Glacial Indifference" charset="0"/>
                <a:ea typeface="Glacial Indifference" charset="0"/>
                <a:cs typeface="Glacial Indifference" charset="0"/>
              </a:rPr>
              <a:t>provides </a:t>
            </a:r>
            <a:r>
              <a:rPr lang="en-US" sz="2400" b="1" dirty="0" smtClean="0">
                <a:solidFill>
                  <a:schemeClr val="bg1"/>
                </a:solidFill>
                <a:latin typeface="Glacial Indifference" charset="0"/>
                <a:ea typeface="Glacial Indifference" charset="0"/>
                <a:cs typeface="Glacial Indifference" charset="0"/>
              </a:rPr>
              <a:t>technology to scale for a growing </a:t>
            </a:r>
            <a:r>
              <a:rPr lang="en-US" sz="2400" b="1" dirty="0" smtClean="0">
                <a:solidFill>
                  <a:schemeClr val="bg1"/>
                </a:solidFill>
                <a:latin typeface="Glacial Indifference" charset="0"/>
                <a:ea typeface="Glacial Indifference" charset="0"/>
                <a:cs typeface="Glacial Indifference" charset="0"/>
              </a:rPr>
              <a:t>market [GYM PLACEHOLDER] </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sp>
        <p:nvSpPr>
          <p:cNvPr id="27" name="Rectangle 26"/>
          <p:cNvSpPr/>
          <p:nvPr/>
        </p:nvSpPr>
        <p:spPr>
          <a:xfrm>
            <a:off x="533400" y="2737727"/>
            <a:ext cx="2800977"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market:</a:t>
            </a:r>
          </a:p>
          <a:p>
            <a:pPr lvl="0"/>
            <a:r>
              <a:rPr lang="en-US" dirty="0" smtClean="0">
                <a:solidFill>
                  <a:schemeClr val="bg1"/>
                </a:solidFill>
                <a:latin typeface="Glacial Indifference" charset="0"/>
                <a:ea typeface="Glacial Indifference" charset="0"/>
                <a:cs typeface="Glacial Indifference" charset="0"/>
                <a:sym typeface="Montserrat Light"/>
              </a:rPr>
              <a:t>Realistic </a:t>
            </a:r>
            <a:r>
              <a:rPr lang="en-US" dirty="0" smtClean="0">
                <a:solidFill>
                  <a:schemeClr val="bg1"/>
                </a:solidFill>
                <a:latin typeface="Glacial Indifference" charset="0"/>
                <a:ea typeface="Glacial Indifference" charset="0"/>
                <a:cs typeface="Glacial Indifference" charset="0"/>
                <a:sym typeface="Montserrat Light"/>
              </a:rPr>
              <a:t>reach (SOM)</a:t>
            </a:r>
            <a:endParaRPr lang="en-US" dirty="0">
              <a:solidFill>
                <a:schemeClr val="bg1"/>
              </a:solidFill>
              <a:latin typeface="Glacial Indifference" charset="0"/>
              <a:ea typeface="Glacial Indifference" charset="0"/>
              <a:cs typeface="Glacial Indifference" charset="0"/>
              <a:sym typeface="Montserrat Light"/>
            </a:endParaRPr>
          </a:p>
        </p:txBody>
      </p:sp>
      <p:cxnSp>
        <p:nvCxnSpPr>
          <p:cNvPr id="6" name="Straight Connector 5"/>
          <p:cNvCxnSpPr/>
          <p:nvPr/>
        </p:nvCxnSpPr>
        <p:spPr>
          <a:xfrm>
            <a:off x="3556852" y="3118757"/>
            <a:ext cx="249634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556852" y="2326495"/>
            <a:ext cx="249634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43300" y="1695450"/>
            <a:ext cx="25098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364735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1261871333"/>
              </p:ext>
            </p:extLst>
          </p:nvPr>
        </p:nvGraphicFramePr>
        <p:xfrm>
          <a:off x="5682517" y="1472184"/>
          <a:ext cx="3874383" cy="260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11</a:t>
            </a:fld>
            <a:endParaRPr dirty="0">
              <a:solidFill>
                <a:schemeClr val="bg1"/>
              </a:solidFill>
              <a:latin typeface="Montserrat"/>
              <a:ea typeface="Montserrat"/>
              <a:cs typeface="Montserrat"/>
              <a:sym typeface="Montserrat"/>
            </a:endParaRPr>
          </a:p>
        </p:txBody>
      </p:sp>
      <p:sp>
        <p:nvSpPr>
          <p:cNvPr id="52" name="TextBox 51"/>
          <p:cNvSpPr txBox="1"/>
          <p:nvPr/>
        </p:nvSpPr>
        <p:spPr>
          <a:xfrm>
            <a:off x="469076" y="4097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2 Circle Graphics Option 1</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grpSp>
        <p:nvGrpSpPr>
          <p:cNvPr id="2" name="Group 1"/>
          <p:cNvGrpSpPr/>
          <p:nvPr/>
        </p:nvGrpSpPr>
        <p:grpSpPr>
          <a:xfrm>
            <a:off x="3470686" y="988421"/>
            <a:ext cx="2722040" cy="1573459"/>
            <a:chOff x="2116225" y="1740968"/>
            <a:chExt cx="2722040" cy="1573459"/>
          </a:xfrm>
        </p:grpSpPr>
        <p:sp>
          <p:nvSpPr>
            <p:cNvPr id="246" name="Shape 246"/>
            <p:cNvSpPr txBox="1"/>
            <p:nvPr/>
          </p:nvSpPr>
          <p:spPr>
            <a:xfrm>
              <a:off x="2116225" y="2254263"/>
              <a:ext cx="2720917" cy="3936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Clr>
                  <a:schemeClr val="dk1"/>
                </a:buClr>
                <a:buSzPts val="1100"/>
                <a:buFont typeface="Arial"/>
                <a:buNone/>
              </a:pPr>
              <a:r>
                <a:rPr lang="en" sz="1200" dirty="0" smtClean="0">
                  <a:solidFill>
                    <a:schemeClr val="bg1"/>
                  </a:solidFill>
                  <a:latin typeface="Glacial Indifference" charset="0"/>
                  <a:ea typeface="Glacial Indifference" charset="0"/>
                  <a:cs typeface="Glacial Indifference" charset="0"/>
                  <a:sym typeface="Montserrat Light"/>
                </a:rPr>
                <a:t>Serviceable </a:t>
              </a:r>
              <a:r>
                <a:rPr lang="en-US" sz="1200" dirty="0" smtClean="0">
                  <a:solidFill>
                    <a:schemeClr val="bg1"/>
                  </a:solidFill>
                  <a:latin typeface="Glacial Indifference" charset="0"/>
                  <a:ea typeface="Glacial Indifference" charset="0"/>
                  <a:cs typeface="Glacial Indifference" charset="0"/>
                  <a:sym typeface="Montserrat Light"/>
                </a:rPr>
                <a:t>addressable </a:t>
              </a:r>
              <a:r>
                <a:rPr lang="en" sz="1200" dirty="0" smtClean="0">
                  <a:solidFill>
                    <a:schemeClr val="bg1"/>
                  </a:solidFill>
                  <a:latin typeface="Glacial Indifference" charset="0"/>
                  <a:ea typeface="Glacial Indifference" charset="0"/>
                  <a:cs typeface="Glacial Indifference" charset="0"/>
                  <a:sym typeface="Montserrat Light"/>
                </a:rPr>
                <a:t>market:</a:t>
              </a:r>
              <a:r>
                <a:rPr lang="en-US" sz="1200" dirty="0" smtClean="0">
                  <a:solidFill>
                    <a:schemeClr val="bg1"/>
                  </a:solidFill>
                  <a:latin typeface="Glacial Indifference" charset="0"/>
                  <a:ea typeface="Glacial Indifference" charset="0"/>
                  <a:cs typeface="Glacial Indifference" charset="0"/>
                  <a:sym typeface="Montserrat Light"/>
                </a:rPr>
                <a:t> Adults who work out </a:t>
              </a:r>
              <a:r>
                <a:rPr lang="en-US" sz="1200" dirty="0" smtClean="0">
                  <a:solidFill>
                    <a:schemeClr val="bg1"/>
                  </a:solidFill>
                  <a:latin typeface="Glacial Indifference" charset="0"/>
                  <a:ea typeface="Glacial Indifference" charset="0"/>
                  <a:cs typeface="Glacial Indifference" charset="0"/>
                  <a:sym typeface="Montserrat Light"/>
                </a:rPr>
                <a:t>2x/week (SAM)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algn="r" rtl="0">
                <a:spcBef>
                  <a:spcPts val="0"/>
                </a:spcBef>
                <a:spcAft>
                  <a:spcPts val="0"/>
                </a:spcAft>
                <a:buNone/>
              </a:pPr>
              <a:endParaRPr sz="1200"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2765862" y="1740968"/>
              <a:ext cx="2072403"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smtClean="0">
                  <a:solidFill>
                    <a:schemeClr val="bg1"/>
                  </a:solidFill>
                  <a:latin typeface="Glacial Indifference" charset="0"/>
                  <a:ea typeface="Glacial Indifference" charset="0"/>
                  <a:cs typeface="Glacial Indifference" charset="0"/>
                  <a:sym typeface="Montserrat Light"/>
                </a:rPr>
                <a:t>Total </a:t>
              </a:r>
              <a:r>
                <a:rPr lang="en" sz="1200" dirty="0">
                  <a:solidFill>
                    <a:schemeClr val="bg1"/>
                  </a:solidFill>
                  <a:latin typeface="Glacial Indifference" charset="0"/>
                  <a:ea typeface="Glacial Indifference" charset="0"/>
                  <a:cs typeface="Glacial Indifference" charset="0"/>
                  <a:sym typeface="Montserrat Light"/>
                </a:rPr>
                <a:t>available market</a:t>
              </a:r>
              <a:r>
                <a:rPr lang="en" sz="1200" dirty="0" smtClean="0">
                  <a:solidFill>
                    <a:schemeClr val="bg1"/>
                  </a:solidFill>
                  <a:latin typeface="Glacial Indifference" charset="0"/>
                  <a:ea typeface="Glacial Indifference" charset="0"/>
                  <a:cs typeface="Glacial Indifference" charset="0"/>
                  <a:sym typeface="Montserrat Light"/>
                </a:rPr>
                <a:t>:</a:t>
              </a:r>
              <a:r>
                <a:rPr lang="en-US" sz="1200" dirty="0" smtClean="0">
                  <a:solidFill>
                    <a:schemeClr val="bg1"/>
                  </a:solidFill>
                  <a:latin typeface="Glacial Indifference" charset="0"/>
                  <a:ea typeface="Glacial Indifference" charset="0"/>
                  <a:cs typeface="Glacial Indifference" charset="0"/>
                  <a:sym typeface="Montserrat Light"/>
                </a:rPr>
                <a:t> </a:t>
              </a:r>
            </a:p>
            <a:p>
              <a:pPr marL="0" lvl="0" indent="0" algn="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US Population </a:t>
              </a:r>
              <a:r>
                <a:rPr lang="en-US" sz="1200" dirty="0" smtClean="0">
                  <a:solidFill>
                    <a:schemeClr val="bg1"/>
                  </a:solidFill>
                  <a:latin typeface="Glacial Indifference" charset="0"/>
                  <a:ea typeface="Glacial Indifference" charset="0"/>
                  <a:cs typeface="Glacial Indifference" charset="0"/>
                  <a:sym typeface="Montserrat Light"/>
                </a:rPr>
                <a:t>18-65 (TAM)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algn="r" rtl="0">
                <a:spcBef>
                  <a:spcPts val="0"/>
                </a:spcBef>
                <a:spcAft>
                  <a:spcPts val="0"/>
                </a:spcAft>
                <a:buNone/>
              </a:pPr>
              <a:endParaRPr sz="1800" b="1" dirty="0">
                <a:solidFill>
                  <a:schemeClr val="bg1"/>
                </a:solidFill>
                <a:latin typeface="Glacial Indifference" charset="0"/>
                <a:ea typeface="Glacial Indifference" charset="0"/>
                <a:cs typeface="Glacial Indifference" charset="0"/>
                <a:sym typeface="Montserrat Light"/>
              </a:endParaRPr>
            </a:p>
          </p:txBody>
        </p:sp>
        <p:sp>
          <p:nvSpPr>
            <p:cNvPr id="27" name="Rectangle 26"/>
            <p:cNvSpPr/>
            <p:nvPr/>
          </p:nvSpPr>
          <p:spPr>
            <a:xfrm>
              <a:off x="2592098" y="2852762"/>
              <a:ext cx="2245043" cy="461665"/>
            </a:xfrm>
            <a:prstGeom prst="rect">
              <a:avLst/>
            </a:prstGeom>
          </p:spPr>
          <p:txBody>
            <a:bodyPr wrap="square">
              <a:spAutoFit/>
            </a:bodyPr>
            <a:lstStyle/>
            <a:p>
              <a:pPr lvl="0" algn="r"/>
              <a:r>
                <a:rPr lang="en-US" sz="1200" dirty="0" smtClean="0">
                  <a:solidFill>
                    <a:schemeClr val="bg1"/>
                  </a:solidFill>
                  <a:latin typeface="Glacial Indifference" charset="0"/>
                  <a:ea typeface="Glacial Indifference" charset="0"/>
                  <a:cs typeface="Glacial Indifference" charset="0"/>
                  <a:sym typeface="Montserrat Light"/>
                </a:rPr>
                <a:t>Serviceable obtainable market:</a:t>
              </a:r>
            </a:p>
            <a:p>
              <a:pPr lvl="0" algn="r"/>
              <a:r>
                <a:rPr lang="en-US" sz="1200" dirty="0" smtClean="0">
                  <a:solidFill>
                    <a:schemeClr val="bg1"/>
                  </a:solidFill>
                  <a:latin typeface="Glacial Indifference" charset="0"/>
                  <a:ea typeface="Glacial Indifference" charset="0"/>
                  <a:cs typeface="Glacial Indifference" charset="0"/>
                  <a:sym typeface="Montserrat Light"/>
                </a:rPr>
                <a:t>Realistic </a:t>
              </a:r>
              <a:r>
                <a:rPr lang="en-US" sz="1200" dirty="0" smtClean="0">
                  <a:solidFill>
                    <a:schemeClr val="bg1"/>
                  </a:solidFill>
                  <a:latin typeface="Glacial Indifference" charset="0"/>
                  <a:ea typeface="Glacial Indifference" charset="0"/>
                  <a:cs typeface="Glacial Indifference" charset="0"/>
                  <a:sym typeface="Montserrat Light"/>
                </a:rPr>
                <a:t>reach (SOM)</a:t>
              </a:r>
              <a:endParaRPr lang="en-US" sz="1200" dirty="0">
                <a:solidFill>
                  <a:schemeClr val="bg1"/>
                </a:solidFill>
                <a:latin typeface="Glacial Indifference" charset="0"/>
                <a:ea typeface="Glacial Indifference" charset="0"/>
                <a:cs typeface="Glacial Indifference" charset="0"/>
                <a:sym typeface="Montserrat Light"/>
              </a:endParaRPr>
            </a:p>
          </p:txBody>
        </p:sp>
      </p:grpSp>
      <p:graphicFrame>
        <p:nvGraphicFramePr>
          <p:cNvPr id="30" name="Diagram 29"/>
          <p:cNvGraphicFramePr/>
          <p:nvPr>
            <p:extLst>
              <p:ext uri="{D42A27DB-BD31-4B8C-83A1-F6EECF244321}">
                <p14:modId xmlns:p14="http://schemas.microsoft.com/office/powerpoint/2010/main" val="1586003179"/>
              </p:ext>
            </p:extLst>
          </p:nvPr>
        </p:nvGraphicFramePr>
        <p:xfrm>
          <a:off x="-175201" y="1474349"/>
          <a:ext cx="3874383" cy="26013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31" name="Group 30"/>
          <p:cNvGrpSpPr/>
          <p:nvPr/>
        </p:nvGrpSpPr>
        <p:grpSpPr>
          <a:xfrm>
            <a:off x="3470686" y="2786901"/>
            <a:ext cx="2332129" cy="1573459"/>
            <a:chOff x="2765862" y="1740968"/>
            <a:chExt cx="2332129" cy="1573459"/>
          </a:xfrm>
        </p:grpSpPr>
        <p:sp>
          <p:nvSpPr>
            <p:cNvPr id="32" name="Shape 246"/>
            <p:cNvSpPr txBox="1"/>
            <p:nvPr/>
          </p:nvSpPr>
          <p:spPr>
            <a:xfrm>
              <a:off x="2765862" y="2242764"/>
              <a:ext cx="2332129"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dirty="0" smtClean="0">
                  <a:solidFill>
                    <a:schemeClr val="bg1"/>
                  </a:solidFill>
                  <a:latin typeface="Glacial Indifference" charset="0"/>
                  <a:ea typeface="Glacial Indifference" charset="0"/>
                  <a:cs typeface="Glacial Indifference" charset="0"/>
                  <a:sym typeface="Montserrat Light"/>
                </a:rPr>
                <a:t>Serviceable </a:t>
              </a:r>
              <a:r>
                <a:rPr lang="en-US" sz="1200" dirty="0" smtClean="0">
                  <a:solidFill>
                    <a:schemeClr val="bg1"/>
                  </a:solidFill>
                  <a:latin typeface="Glacial Indifference" charset="0"/>
                  <a:ea typeface="Glacial Indifference" charset="0"/>
                  <a:cs typeface="Glacial Indifference" charset="0"/>
                  <a:sym typeface="Montserrat Light"/>
                </a:rPr>
                <a:t>addressable </a:t>
              </a:r>
              <a:r>
                <a:rPr lang="en" sz="1200" dirty="0" smtClean="0">
                  <a:solidFill>
                    <a:schemeClr val="bg1"/>
                  </a:solidFill>
                  <a:latin typeface="Glacial Indifference" charset="0"/>
                  <a:ea typeface="Glacial Indifference" charset="0"/>
                  <a:cs typeface="Glacial Indifference" charset="0"/>
                  <a:sym typeface="Montserrat Light"/>
                </a:rPr>
                <a:t>market:</a:t>
              </a:r>
              <a:r>
                <a:rPr lang="en-US" sz="1200" dirty="0" smtClean="0">
                  <a:solidFill>
                    <a:schemeClr val="bg1"/>
                  </a:solidFill>
                  <a:latin typeface="Glacial Indifference" charset="0"/>
                  <a:ea typeface="Glacial Indifference" charset="0"/>
                  <a:cs typeface="Glacial Indifference" charset="0"/>
                  <a:sym typeface="Montserrat Light"/>
                </a:rPr>
                <a:t> Adults who work out </a:t>
              </a:r>
              <a:r>
                <a:rPr lang="en-US" sz="1200" dirty="0" smtClean="0">
                  <a:solidFill>
                    <a:schemeClr val="bg1"/>
                  </a:solidFill>
                  <a:latin typeface="Glacial Indifference" charset="0"/>
                  <a:ea typeface="Glacial Indifference" charset="0"/>
                  <a:cs typeface="Glacial Indifference" charset="0"/>
                  <a:sym typeface="Montserrat Light"/>
                </a:rPr>
                <a:t>GYM</a:t>
              </a:r>
              <a:endParaRPr lang="en-US" sz="1200" dirty="0" smtClean="0">
                <a:solidFill>
                  <a:schemeClr val="bg1"/>
                </a:solidFill>
                <a:latin typeface="Glacial Indifference" charset="0"/>
                <a:ea typeface="Glacial Indifference" charset="0"/>
                <a:cs typeface="Glacial Indifference" charset="0"/>
                <a:sym typeface="Montserrat Light"/>
              </a:endParaRPr>
            </a:p>
          </p:txBody>
        </p:sp>
        <p:sp>
          <p:nvSpPr>
            <p:cNvPr id="33" name="Shape 247"/>
            <p:cNvSpPr txBox="1"/>
            <p:nvPr/>
          </p:nvSpPr>
          <p:spPr>
            <a:xfrm>
              <a:off x="2765862" y="1740968"/>
              <a:ext cx="2072403"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smtClean="0">
                  <a:solidFill>
                    <a:schemeClr val="bg1"/>
                  </a:solidFill>
                  <a:latin typeface="Glacial Indifference" charset="0"/>
                  <a:ea typeface="Glacial Indifference" charset="0"/>
                  <a:cs typeface="Glacial Indifference" charset="0"/>
                  <a:sym typeface="Montserrat Light"/>
                </a:rPr>
                <a:t>Total </a:t>
              </a:r>
              <a:r>
                <a:rPr lang="en" sz="1200" dirty="0">
                  <a:solidFill>
                    <a:schemeClr val="bg1"/>
                  </a:solidFill>
                  <a:latin typeface="Glacial Indifference" charset="0"/>
                  <a:ea typeface="Glacial Indifference" charset="0"/>
                  <a:cs typeface="Glacial Indifference" charset="0"/>
                  <a:sym typeface="Montserrat Light"/>
                </a:rPr>
                <a:t>available market</a:t>
              </a:r>
              <a:r>
                <a:rPr lang="en" sz="1200" dirty="0" smtClean="0">
                  <a:solidFill>
                    <a:schemeClr val="bg1"/>
                  </a:solidFill>
                  <a:latin typeface="Glacial Indifference" charset="0"/>
                  <a:ea typeface="Glacial Indifference" charset="0"/>
                  <a:cs typeface="Glacial Indifference" charset="0"/>
                  <a:sym typeface="Montserrat Light"/>
                </a:rPr>
                <a:t>:</a:t>
              </a:r>
              <a:r>
                <a:rPr lang="en-US" sz="1200"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US Population </a:t>
              </a:r>
              <a:r>
                <a:rPr lang="en-US" sz="1200" dirty="0" smtClean="0">
                  <a:solidFill>
                    <a:schemeClr val="bg1"/>
                  </a:solidFill>
                  <a:latin typeface="Glacial Indifference" charset="0"/>
                  <a:ea typeface="Glacial Indifference" charset="0"/>
                  <a:cs typeface="Glacial Indifference" charset="0"/>
                  <a:sym typeface="Montserrat Light"/>
                </a:rPr>
                <a:t>18-65 GYM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sz="1800" b="1" dirty="0">
                <a:solidFill>
                  <a:schemeClr val="bg1"/>
                </a:solidFill>
                <a:latin typeface="Glacial Indifference" charset="0"/>
                <a:ea typeface="Glacial Indifference" charset="0"/>
                <a:cs typeface="Glacial Indifference" charset="0"/>
                <a:sym typeface="Montserrat Light"/>
              </a:endParaRPr>
            </a:p>
          </p:txBody>
        </p:sp>
        <p:sp>
          <p:nvSpPr>
            <p:cNvPr id="35" name="Rectangle 34"/>
            <p:cNvSpPr/>
            <p:nvPr/>
          </p:nvSpPr>
          <p:spPr>
            <a:xfrm>
              <a:off x="2765862" y="2852762"/>
              <a:ext cx="2245043" cy="461665"/>
            </a:xfrm>
            <a:prstGeom prst="rect">
              <a:avLst/>
            </a:prstGeom>
          </p:spPr>
          <p:txBody>
            <a:bodyPr wrap="square" anchor="t" anchorCtr="0">
              <a:spAutoFit/>
            </a:bodyPr>
            <a:lstStyle/>
            <a:p>
              <a:pPr lvl="0"/>
              <a:r>
                <a:rPr lang="en-US" sz="1200" dirty="0" smtClean="0">
                  <a:solidFill>
                    <a:schemeClr val="bg1"/>
                  </a:solidFill>
                  <a:latin typeface="Glacial Indifference" charset="0"/>
                  <a:ea typeface="Glacial Indifference" charset="0"/>
                  <a:cs typeface="Glacial Indifference" charset="0"/>
                  <a:sym typeface="Montserrat Light"/>
                </a:rPr>
                <a:t>Serviceable obtainable market:</a:t>
              </a:r>
            </a:p>
            <a:p>
              <a:pPr lvl="0"/>
              <a:r>
                <a:rPr lang="en-US" sz="1200" dirty="0" smtClean="0">
                  <a:solidFill>
                    <a:schemeClr val="bg1"/>
                  </a:solidFill>
                  <a:latin typeface="Glacial Indifference" charset="0"/>
                  <a:ea typeface="Glacial Indifference" charset="0"/>
                  <a:cs typeface="Glacial Indifference" charset="0"/>
                  <a:sym typeface="Montserrat Light"/>
                </a:rPr>
                <a:t>Realistic </a:t>
              </a:r>
              <a:r>
                <a:rPr lang="en-US" sz="1200" dirty="0" smtClean="0">
                  <a:solidFill>
                    <a:schemeClr val="bg1"/>
                  </a:solidFill>
                  <a:latin typeface="Glacial Indifference" charset="0"/>
                  <a:ea typeface="Glacial Indifference" charset="0"/>
                  <a:cs typeface="Glacial Indifference" charset="0"/>
                  <a:sym typeface="Montserrat Light"/>
                </a:rPr>
                <a:t>reach GYM</a:t>
              </a:r>
              <a:endParaRPr lang="en-US" sz="1200" dirty="0">
                <a:solidFill>
                  <a:schemeClr val="bg1"/>
                </a:solidFill>
                <a:latin typeface="Glacial Indifference" charset="0"/>
                <a:ea typeface="Glacial Indifference" charset="0"/>
                <a:cs typeface="Glacial Indifference" charset="0"/>
                <a:sym typeface="Montserrat Light"/>
              </a:endParaRPr>
            </a:p>
          </p:txBody>
        </p:sp>
      </p:grpSp>
      <p:grpSp>
        <p:nvGrpSpPr>
          <p:cNvPr id="116" name="Group 115"/>
          <p:cNvGrpSpPr/>
          <p:nvPr/>
        </p:nvGrpSpPr>
        <p:grpSpPr>
          <a:xfrm>
            <a:off x="2103120" y="1810341"/>
            <a:ext cx="1371600" cy="2258739"/>
            <a:chOff x="2103120" y="1810341"/>
            <a:chExt cx="1371600" cy="2258739"/>
          </a:xfrm>
        </p:grpSpPr>
        <p:cxnSp>
          <p:nvCxnSpPr>
            <p:cNvPr id="26" name="Elbow Connector 25"/>
            <p:cNvCxnSpPr/>
            <p:nvPr/>
          </p:nvCxnSpPr>
          <p:spPr>
            <a:xfrm>
              <a:off x="2148840" y="1810341"/>
              <a:ext cx="1325880" cy="1173360"/>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Elbow Connector 42"/>
            <p:cNvCxnSpPr>
              <a:endCxn id="32" idx="1"/>
            </p:cNvCxnSpPr>
            <p:nvPr/>
          </p:nvCxnSpPr>
          <p:spPr>
            <a:xfrm>
              <a:off x="2103120" y="2236424"/>
              <a:ext cx="1367566" cy="1249073"/>
            </a:xfrm>
            <a:prstGeom prst="bentConnector3">
              <a:avLst>
                <a:gd name="adj1" fmla="val 355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a:off x="2103120" y="2834640"/>
              <a:ext cx="1371600" cy="1234440"/>
            </a:xfrm>
            <a:prstGeom prst="bentConnector3">
              <a:avLst>
                <a:gd name="adj1" fmla="val 16909"/>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flipH="1" flipV="1">
            <a:off x="6217920" y="1288197"/>
            <a:ext cx="1005840" cy="1546443"/>
            <a:chOff x="2156860" y="1836207"/>
            <a:chExt cx="1005840" cy="1546443"/>
          </a:xfrm>
        </p:grpSpPr>
        <p:cxnSp>
          <p:nvCxnSpPr>
            <p:cNvPr id="150" name="Elbow Connector 149"/>
            <p:cNvCxnSpPr/>
            <p:nvPr/>
          </p:nvCxnSpPr>
          <p:spPr>
            <a:xfrm>
              <a:off x="2156860" y="1836207"/>
              <a:ext cx="1005840" cy="457200"/>
            </a:xfrm>
            <a:prstGeom prst="bentConnector3">
              <a:avLst>
                <a:gd name="adj1" fmla="val 71251"/>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rot="10800000" flipH="1" flipV="1">
              <a:off x="2156860" y="2434422"/>
              <a:ext cx="1005840" cy="426081"/>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p:nvPr/>
          </p:nvCxnSpPr>
          <p:spPr>
            <a:xfrm rot="10800000" flipH="1" flipV="1">
              <a:off x="2156860" y="2834640"/>
              <a:ext cx="1005840" cy="548010"/>
            </a:xfrm>
            <a:prstGeom prst="bentConnector3">
              <a:avLst>
                <a:gd name="adj1" fmla="val 27568"/>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160" name="TextBox 159"/>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161" name="Picture 16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555725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1366172998"/>
              </p:ext>
            </p:extLst>
          </p:nvPr>
        </p:nvGraphicFramePr>
        <p:xfrm>
          <a:off x="5741894" y="759665"/>
          <a:ext cx="3874383" cy="260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12</a:t>
            </a:fld>
            <a:endParaRPr dirty="0">
              <a:solidFill>
                <a:schemeClr val="bg1"/>
              </a:solidFill>
              <a:latin typeface="Montserrat"/>
              <a:ea typeface="Montserrat"/>
              <a:cs typeface="Montserrat"/>
              <a:sym typeface="Montserrat"/>
            </a:endParaRPr>
          </a:p>
        </p:txBody>
      </p:sp>
      <p:sp>
        <p:nvSpPr>
          <p:cNvPr id="52" name="TextBox 51"/>
          <p:cNvSpPr txBox="1"/>
          <p:nvPr/>
        </p:nvSpPr>
        <p:spPr>
          <a:xfrm>
            <a:off x="469076" y="409700"/>
            <a:ext cx="5735525" cy="461665"/>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2 Circle Graphics Option </a:t>
            </a:r>
            <a:r>
              <a:rPr lang="en-US" sz="2400" b="1" dirty="0" smtClean="0">
                <a:solidFill>
                  <a:schemeClr val="bg1"/>
                </a:solidFill>
                <a:latin typeface="Glacial Indifference" charset="0"/>
                <a:ea typeface="Glacial Indifference" charset="0"/>
                <a:cs typeface="Glacial Indifference" charset="0"/>
              </a:rPr>
              <a:t>2</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grpSp>
        <p:nvGrpSpPr>
          <p:cNvPr id="2" name="Group 1"/>
          <p:cNvGrpSpPr/>
          <p:nvPr/>
        </p:nvGrpSpPr>
        <p:grpSpPr>
          <a:xfrm>
            <a:off x="3470686" y="988421"/>
            <a:ext cx="2722040" cy="1573459"/>
            <a:chOff x="2116225" y="1740968"/>
            <a:chExt cx="2722040" cy="1573459"/>
          </a:xfrm>
        </p:grpSpPr>
        <p:sp>
          <p:nvSpPr>
            <p:cNvPr id="246" name="Shape 246"/>
            <p:cNvSpPr txBox="1"/>
            <p:nvPr/>
          </p:nvSpPr>
          <p:spPr>
            <a:xfrm>
              <a:off x="2116225" y="2254263"/>
              <a:ext cx="2720917" cy="3936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Clr>
                  <a:schemeClr val="dk1"/>
                </a:buClr>
                <a:buSzPts val="1100"/>
                <a:buFont typeface="Arial"/>
                <a:buNone/>
              </a:pPr>
              <a:r>
                <a:rPr lang="en" sz="1200" dirty="0" smtClean="0">
                  <a:solidFill>
                    <a:schemeClr val="bg1"/>
                  </a:solidFill>
                  <a:latin typeface="Glacial Indifference" charset="0"/>
                  <a:ea typeface="Glacial Indifference" charset="0"/>
                  <a:cs typeface="Glacial Indifference" charset="0"/>
                  <a:sym typeface="Montserrat Light"/>
                </a:rPr>
                <a:t>Serviceable </a:t>
              </a:r>
              <a:r>
                <a:rPr lang="en-US" sz="1200" dirty="0" smtClean="0">
                  <a:solidFill>
                    <a:schemeClr val="bg1"/>
                  </a:solidFill>
                  <a:latin typeface="Glacial Indifference" charset="0"/>
                  <a:ea typeface="Glacial Indifference" charset="0"/>
                  <a:cs typeface="Glacial Indifference" charset="0"/>
                  <a:sym typeface="Montserrat Light"/>
                </a:rPr>
                <a:t>addressable </a:t>
              </a:r>
              <a:r>
                <a:rPr lang="en" sz="1200" dirty="0" smtClean="0">
                  <a:solidFill>
                    <a:schemeClr val="bg1"/>
                  </a:solidFill>
                  <a:latin typeface="Glacial Indifference" charset="0"/>
                  <a:ea typeface="Glacial Indifference" charset="0"/>
                  <a:cs typeface="Glacial Indifference" charset="0"/>
                  <a:sym typeface="Montserrat Light"/>
                </a:rPr>
                <a:t>market:</a:t>
              </a:r>
              <a:r>
                <a:rPr lang="en-US" sz="1200" dirty="0" smtClean="0">
                  <a:solidFill>
                    <a:schemeClr val="bg1"/>
                  </a:solidFill>
                  <a:latin typeface="Glacial Indifference" charset="0"/>
                  <a:ea typeface="Glacial Indifference" charset="0"/>
                  <a:cs typeface="Glacial Indifference" charset="0"/>
                  <a:sym typeface="Montserrat Light"/>
                </a:rPr>
                <a:t> Adults who work out </a:t>
              </a:r>
              <a:r>
                <a:rPr lang="en-US" sz="1200" dirty="0" smtClean="0">
                  <a:solidFill>
                    <a:schemeClr val="bg1"/>
                  </a:solidFill>
                  <a:latin typeface="Glacial Indifference" charset="0"/>
                  <a:ea typeface="Glacial Indifference" charset="0"/>
                  <a:cs typeface="Glacial Indifference" charset="0"/>
                  <a:sym typeface="Montserrat Light"/>
                </a:rPr>
                <a:t>2x/week (SAM)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algn="r" rtl="0">
                <a:spcBef>
                  <a:spcPts val="0"/>
                </a:spcBef>
                <a:spcAft>
                  <a:spcPts val="0"/>
                </a:spcAft>
                <a:buNone/>
              </a:pPr>
              <a:endParaRPr sz="1200"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2765862" y="1740968"/>
              <a:ext cx="2072403"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smtClean="0">
                  <a:solidFill>
                    <a:schemeClr val="bg1"/>
                  </a:solidFill>
                  <a:latin typeface="Glacial Indifference" charset="0"/>
                  <a:ea typeface="Glacial Indifference" charset="0"/>
                  <a:cs typeface="Glacial Indifference" charset="0"/>
                  <a:sym typeface="Montserrat Light"/>
                </a:rPr>
                <a:t>Total </a:t>
              </a:r>
              <a:r>
                <a:rPr lang="en" sz="1200" dirty="0">
                  <a:solidFill>
                    <a:schemeClr val="bg1"/>
                  </a:solidFill>
                  <a:latin typeface="Glacial Indifference" charset="0"/>
                  <a:ea typeface="Glacial Indifference" charset="0"/>
                  <a:cs typeface="Glacial Indifference" charset="0"/>
                  <a:sym typeface="Montserrat Light"/>
                </a:rPr>
                <a:t>available market</a:t>
              </a:r>
              <a:r>
                <a:rPr lang="en" sz="1200" dirty="0" smtClean="0">
                  <a:solidFill>
                    <a:schemeClr val="bg1"/>
                  </a:solidFill>
                  <a:latin typeface="Glacial Indifference" charset="0"/>
                  <a:ea typeface="Glacial Indifference" charset="0"/>
                  <a:cs typeface="Glacial Indifference" charset="0"/>
                  <a:sym typeface="Montserrat Light"/>
                </a:rPr>
                <a:t>:</a:t>
              </a:r>
              <a:r>
                <a:rPr lang="en-US" sz="1200" dirty="0" smtClean="0">
                  <a:solidFill>
                    <a:schemeClr val="bg1"/>
                  </a:solidFill>
                  <a:latin typeface="Glacial Indifference" charset="0"/>
                  <a:ea typeface="Glacial Indifference" charset="0"/>
                  <a:cs typeface="Glacial Indifference" charset="0"/>
                  <a:sym typeface="Montserrat Light"/>
                </a:rPr>
                <a:t> </a:t>
              </a:r>
            </a:p>
            <a:p>
              <a:pPr marL="0" lvl="0" indent="0" algn="r"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US Population </a:t>
              </a:r>
              <a:r>
                <a:rPr lang="en-US" sz="1200" dirty="0" smtClean="0">
                  <a:solidFill>
                    <a:schemeClr val="bg1"/>
                  </a:solidFill>
                  <a:latin typeface="Glacial Indifference" charset="0"/>
                  <a:ea typeface="Glacial Indifference" charset="0"/>
                  <a:cs typeface="Glacial Indifference" charset="0"/>
                  <a:sym typeface="Montserrat Light"/>
                </a:rPr>
                <a:t>18-65 (TAM)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algn="r" rtl="0">
                <a:spcBef>
                  <a:spcPts val="0"/>
                </a:spcBef>
                <a:spcAft>
                  <a:spcPts val="0"/>
                </a:spcAft>
                <a:buNone/>
              </a:pPr>
              <a:endParaRPr sz="1800" b="1" dirty="0">
                <a:solidFill>
                  <a:schemeClr val="bg1"/>
                </a:solidFill>
                <a:latin typeface="Glacial Indifference" charset="0"/>
                <a:ea typeface="Glacial Indifference" charset="0"/>
                <a:cs typeface="Glacial Indifference" charset="0"/>
                <a:sym typeface="Montserrat Light"/>
              </a:endParaRPr>
            </a:p>
          </p:txBody>
        </p:sp>
        <p:sp>
          <p:nvSpPr>
            <p:cNvPr id="27" name="Rectangle 26"/>
            <p:cNvSpPr/>
            <p:nvPr/>
          </p:nvSpPr>
          <p:spPr>
            <a:xfrm>
              <a:off x="2592098" y="2852762"/>
              <a:ext cx="2245043" cy="461665"/>
            </a:xfrm>
            <a:prstGeom prst="rect">
              <a:avLst/>
            </a:prstGeom>
          </p:spPr>
          <p:txBody>
            <a:bodyPr wrap="square">
              <a:spAutoFit/>
            </a:bodyPr>
            <a:lstStyle/>
            <a:p>
              <a:pPr lvl="0" algn="r"/>
              <a:r>
                <a:rPr lang="en-US" sz="1200" dirty="0" smtClean="0">
                  <a:solidFill>
                    <a:schemeClr val="bg1"/>
                  </a:solidFill>
                  <a:latin typeface="Glacial Indifference" charset="0"/>
                  <a:ea typeface="Glacial Indifference" charset="0"/>
                  <a:cs typeface="Glacial Indifference" charset="0"/>
                  <a:sym typeface="Montserrat Light"/>
                </a:rPr>
                <a:t>Serviceable obtainable market:</a:t>
              </a:r>
            </a:p>
            <a:p>
              <a:pPr lvl="0" algn="r"/>
              <a:r>
                <a:rPr lang="en-US" sz="1200" dirty="0" smtClean="0">
                  <a:solidFill>
                    <a:schemeClr val="bg1"/>
                  </a:solidFill>
                  <a:latin typeface="Glacial Indifference" charset="0"/>
                  <a:ea typeface="Glacial Indifference" charset="0"/>
                  <a:cs typeface="Glacial Indifference" charset="0"/>
                  <a:sym typeface="Montserrat Light"/>
                </a:rPr>
                <a:t>Realistic </a:t>
              </a:r>
              <a:r>
                <a:rPr lang="en-US" sz="1200" dirty="0" smtClean="0">
                  <a:solidFill>
                    <a:schemeClr val="bg1"/>
                  </a:solidFill>
                  <a:latin typeface="Glacial Indifference" charset="0"/>
                  <a:ea typeface="Glacial Indifference" charset="0"/>
                  <a:cs typeface="Glacial Indifference" charset="0"/>
                  <a:sym typeface="Montserrat Light"/>
                </a:rPr>
                <a:t>reach (SOM)</a:t>
              </a:r>
              <a:endParaRPr lang="en-US" sz="1200" dirty="0">
                <a:solidFill>
                  <a:schemeClr val="bg1"/>
                </a:solidFill>
                <a:latin typeface="Glacial Indifference" charset="0"/>
                <a:ea typeface="Glacial Indifference" charset="0"/>
                <a:cs typeface="Glacial Indifference" charset="0"/>
                <a:sym typeface="Montserrat Light"/>
              </a:endParaRPr>
            </a:p>
          </p:txBody>
        </p:sp>
      </p:grpSp>
      <p:graphicFrame>
        <p:nvGraphicFramePr>
          <p:cNvPr id="30" name="Diagram 29"/>
          <p:cNvGraphicFramePr/>
          <p:nvPr>
            <p:extLst>
              <p:ext uri="{D42A27DB-BD31-4B8C-83A1-F6EECF244321}">
                <p14:modId xmlns:p14="http://schemas.microsoft.com/office/powerpoint/2010/main" val="54734640"/>
              </p:ext>
            </p:extLst>
          </p:nvPr>
        </p:nvGraphicFramePr>
        <p:xfrm>
          <a:off x="-307693" y="2108835"/>
          <a:ext cx="3874383" cy="26013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49" name="Group 148"/>
          <p:cNvGrpSpPr/>
          <p:nvPr/>
        </p:nvGrpSpPr>
        <p:grpSpPr>
          <a:xfrm flipH="1" flipV="1">
            <a:off x="6217920" y="1090074"/>
            <a:ext cx="1120504" cy="1287365"/>
            <a:chOff x="2042196" y="2293408"/>
            <a:chExt cx="1120504" cy="1287365"/>
          </a:xfrm>
        </p:grpSpPr>
        <p:cxnSp>
          <p:nvCxnSpPr>
            <p:cNvPr id="150" name="Elbow Connector 149"/>
            <p:cNvCxnSpPr/>
            <p:nvPr/>
          </p:nvCxnSpPr>
          <p:spPr>
            <a:xfrm rot="10800000" flipH="1">
              <a:off x="2042196" y="2293408"/>
              <a:ext cx="1120504" cy="286327"/>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rot="10800000" flipH="1">
              <a:off x="2042196" y="2860504"/>
              <a:ext cx="1120504" cy="262394"/>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p:nvPr/>
          </p:nvCxnSpPr>
          <p:spPr>
            <a:xfrm rot="10800000" flipH="1">
              <a:off x="2156860" y="3382651"/>
              <a:ext cx="1005840" cy="198122"/>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a:grpSpLocks/>
          </p:cNvGrpSpPr>
          <p:nvPr/>
        </p:nvGrpSpPr>
        <p:grpSpPr>
          <a:xfrm>
            <a:off x="3470686" y="2786901"/>
            <a:ext cx="2332129" cy="1573459"/>
            <a:chOff x="2765862" y="1740968"/>
            <a:chExt cx="2332129" cy="1573459"/>
          </a:xfrm>
        </p:grpSpPr>
        <p:sp>
          <p:nvSpPr>
            <p:cNvPr id="36" name="Shape 246"/>
            <p:cNvSpPr txBox="1"/>
            <p:nvPr/>
          </p:nvSpPr>
          <p:spPr>
            <a:xfrm>
              <a:off x="2765862" y="2242764"/>
              <a:ext cx="2332129"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dirty="0" smtClean="0">
                  <a:solidFill>
                    <a:schemeClr val="bg1"/>
                  </a:solidFill>
                  <a:latin typeface="Glacial Indifference" charset="0"/>
                  <a:ea typeface="Glacial Indifference" charset="0"/>
                  <a:cs typeface="Glacial Indifference" charset="0"/>
                  <a:sym typeface="Montserrat Light"/>
                </a:rPr>
                <a:t>Serviceable </a:t>
              </a:r>
              <a:r>
                <a:rPr lang="en-US" sz="1200" dirty="0" smtClean="0">
                  <a:solidFill>
                    <a:schemeClr val="bg1"/>
                  </a:solidFill>
                  <a:latin typeface="Glacial Indifference" charset="0"/>
                  <a:ea typeface="Glacial Indifference" charset="0"/>
                  <a:cs typeface="Glacial Indifference" charset="0"/>
                  <a:sym typeface="Montserrat Light"/>
                </a:rPr>
                <a:t>addressable </a:t>
              </a:r>
              <a:r>
                <a:rPr lang="en" sz="1200" dirty="0" smtClean="0">
                  <a:solidFill>
                    <a:schemeClr val="bg1"/>
                  </a:solidFill>
                  <a:latin typeface="Glacial Indifference" charset="0"/>
                  <a:ea typeface="Glacial Indifference" charset="0"/>
                  <a:cs typeface="Glacial Indifference" charset="0"/>
                  <a:sym typeface="Montserrat Light"/>
                </a:rPr>
                <a:t>market:</a:t>
              </a:r>
              <a:r>
                <a:rPr lang="en-US" sz="1200" dirty="0" smtClean="0">
                  <a:solidFill>
                    <a:schemeClr val="bg1"/>
                  </a:solidFill>
                  <a:latin typeface="Glacial Indifference" charset="0"/>
                  <a:ea typeface="Glacial Indifference" charset="0"/>
                  <a:cs typeface="Glacial Indifference" charset="0"/>
                  <a:sym typeface="Montserrat Light"/>
                </a:rPr>
                <a:t> Adults who work out </a:t>
              </a:r>
              <a:r>
                <a:rPr lang="en-US" sz="1200" dirty="0" smtClean="0">
                  <a:solidFill>
                    <a:schemeClr val="bg1"/>
                  </a:solidFill>
                  <a:latin typeface="Glacial Indifference" charset="0"/>
                  <a:ea typeface="Glacial Indifference" charset="0"/>
                  <a:cs typeface="Glacial Indifference" charset="0"/>
                  <a:sym typeface="Montserrat Light"/>
                </a:rPr>
                <a:t>GYM</a:t>
              </a:r>
              <a:endParaRPr lang="en-US" sz="1200" dirty="0" smtClean="0">
                <a:solidFill>
                  <a:schemeClr val="bg1"/>
                </a:solidFill>
                <a:latin typeface="Glacial Indifference" charset="0"/>
                <a:ea typeface="Glacial Indifference" charset="0"/>
                <a:cs typeface="Glacial Indifference" charset="0"/>
                <a:sym typeface="Montserrat Light"/>
              </a:endParaRPr>
            </a:p>
          </p:txBody>
        </p:sp>
        <p:sp>
          <p:nvSpPr>
            <p:cNvPr id="37" name="Shape 247"/>
            <p:cNvSpPr txBox="1"/>
            <p:nvPr/>
          </p:nvSpPr>
          <p:spPr>
            <a:xfrm>
              <a:off x="2765862" y="1740968"/>
              <a:ext cx="2072403"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smtClean="0">
                  <a:solidFill>
                    <a:schemeClr val="bg1"/>
                  </a:solidFill>
                  <a:latin typeface="Glacial Indifference" charset="0"/>
                  <a:ea typeface="Glacial Indifference" charset="0"/>
                  <a:cs typeface="Glacial Indifference" charset="0"/>
                  <a:sym typeface="Montserrat Light"/>
                </a:rPr>
                <a:t>Total </a:t>
              </a:r>
              <a:r>
                <a:rPr lang="en" sz="1200" dirty="0">
                  <a:solidFill>
                    <a:schemeClr val="bg1"/>
                  </a:solidFill>
                  <a:latin typeface="Glacial Indifference" charset="0"/>
                  <a:ea typeface="Glacial Indifference" charset="0"/>
                  <a:cs typeface="Glacial Indifference" charset="0"/>
                  <a:sym typeface="Montserrat Light"/>
                </a:rPr>
                <a:t>available market</a:t>
              </a:r>
              <a:r>
                <a:rPr lang="en" sz="1200" dirty="0" smtClean="0">
                  <a:solidFill>
                    <a:schemeClr val="bg1"/>
                  </a:solidFill>
                  <a:latin typeface="Glacial Indifference" charset="0"/>
                  <a:ea typeface="Glacial Indifference" charset="0"/>
                  <a:cs typeface="Glacial Indifference" charset="0"/>
                  <a:sym typeface="Montserrat Light"/>
                </a:rPr>
                <a:t>:</a:t>
              </a:r>
              <a:r>
                <a:rPr lang="en-US" sz="1200"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sz="1200" dirty="0" smtClean="0">
                  <a:solidFill>
                    <a:schemeClr val="bg1"/>
                  </a:solidFill>
                  <a:latin typeface="Glacial Indifference" charset="0"/>
                  <a:ea typeface="Glacial Indifference" charset="0"/>
                  <a:cs typeface="Glacial Indifference" charset="0"/>
                  <a:sym typeface="Montserrat Light"/>
                </a:rPr>
                <a:t>US Population </a:t>
              </a:r>
              <a:r>
                <a:rPr lang="en-US" sz="1200" dirty="0" smtClean="0">
                  <a:solidFill>
                    <a:schemeClr val="bg1"/>
                  </a:solidFill>
                  <a:latin typeface="Glacial Indifference" charset="0"/>
                  <a:ea typeface="Glacial Indifference" charset="0"/>
                  <a:cs typeface="Glacial Indifference" charset="0"/>
                  <a:sym typeface="Montserrat Light"/>
                </a:rPr>
                <a:t>18-65 GYM</a:t>
              </a:r>
              <a:endParaRPr lang="en-US" sz="1200"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sz="1800" b="1" dirty="0">
                <a:solidFill>
                  <a:schemeClr val="bg1"/>
                </a:solidFill>
                <a:latin typeface="Glacial Indifference" charset="0"/>
                <a:ea typeface="Glacial Indifference" charset="0"/>
                <a:cs typeface="Glacial Indifference" charset="0"/>
                <a:sym typeface="Montserrat Light"/>
              </a:endParaRPr>
            </a:p>
          </p:txBody>
        </p:sp>
        <p:sp>
          <p:nvSpPr>
            <p:cNvPr id="38" name="Rectangle 37"/>
            <p:cNvSpPr/>
            <p:nvPr/>
          </p:nvSpPr>
          <p:spPr>
            <a:xfrm>
              <a:off x="2765862" y="2852762"/>
              <a:ext cx="2245043" cy="461665"/>
            </a:xfrm>
            <a:prstGeom prst="rect">
              <a:avLst/>
            </a:prstGeom>
          </p:spPr>
          <p:txBody>
            <a:bodyPr wrap="square" anchor="t" anchorCtr="0">
              <a:spAutoFit/>
            </a:bodyPr>
            <a:lstStyle/>
            <a:p>
              <a:pPr lvl="0"/>
              <a:r>
                <a:rPr lang="en-US" sz="1200" dirty="0" smtClean="0">
                  <a:solidFill>
                    <a:schemeClr val="bg1"/>
                  </a:solidFill>
                  <a:latin typeface="Glacial Indifference" charset="0"/>
                  <a:ea typeface="Glacial Indifference" charset="0"/>
                  <a:cs typeface="Glacial Indifference" charset="0"/>
                  <a:sym typeface="Montserrat Light"/>
                </a:rPr>
                <a:t>Serviceable obtainable market:</a:t>
              </a:r>
            </a:p>
            <a:p>
              <a:pPr lvl="0"/>
              <a:r>
                <a:rPr lang="en-US" sz="1200" dirty="0" smtClean="0">
                  <a:solidFill>
                    <a:schemeClr val="bg1"/>
                  </a:solidFill>
                  <a:latin typeface="Glacial Indifference" charset="0"/>
                  <a:ea typeface="Glacial Indifference" charset="0"/>
                  <a:cs typeface="Glacial Indifference" charset="0"/>
                  <a:sym typeface="Montserrat Light"/>
                </a:rPr>
                <a:t>Realistic </a:t>
              </a:r>
              <a:r>
                <a:rPr lang="en-US" sz="1200" dirty="0" smtClean="0">
                  <a:solidFill>
                    <a:schemeClr val="bg1"/>
                  </a:solidFill>
                  <a:latin typeface="Glacial Indifference" charset="0"/>
                  <a:ea typeface="Glacial Indifference" charset="0"/>
                  <a:cs typeface="Glacial Indifference" charset="0"/>
                  <a:sym typeface="Montserrat Light"/>
                </a:rPr>
                <a:t>reach GYM</a:t>
              </a:r>
              <a:endParaRPr lang="en-US" sz="1200" dirty="0">
                <a:solidFill>
                  <a:schemeClr val="bg1"/>
                </a:solidFill>
                <a:latin typeface="Glacial Indifference" charset="0"/>
                <a:ea typeface="Glacial Indifference" charset="0"/>
                <a:cs typeface="Glacial Indifference" charset="0"/>
                <a:sym typeface="Montserrat Light"/>
              </a:endParaRPr>
            </a:p>
          </p:txBody>
        </p:sp>
      </p:grpSp>
      <p:grpSp>
        <p:nvGrpSpPr>
          <p:cNvPr id="39" name="Group 38"/>
          <p:cNvGrpSpPr/>
          <p:nvPr/>
        </p:nvGrpSpPr>
        <p:grpSpPr>
          <a:xfrm flipV="1">
            <a:off x="1951193" y="2377439"/>
            <a:ext cx="1421399" cy="1767049"/>
            <a:chOff x="2042196" y="1863361"/>
            <a:chExt cx="1421399" cy="1767049"/>
          </a:xfrm>
        </p:grpSpPr>
        <p:cxnSp>
          <p:nvCxnSpPr>
            <p:cNvPr id="40" name="Elbow Connector 39"/>
            <p:cNvCxnSpPr/>
            <p:nvPr/>
          </p:nvCxnSpPr>
          <p:spPr>
            <a:xfrm flipV="1">
              <a:off x="2042196" y="1863361"/>
              <a:ext cx="1231394" cy="716374"/>
            </a:xfrm>
            <a:prstGeom prst="bentConnector3">
              <a:avLst>
                <a:gd name="adj1" fmla="val 26855"/>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flipV="1">
              <a:off x="2156860" y="2433376"/>
              <a:ext cx="1211733" cy="700644"/>
            </a:xfrm>
            <a:prstGeom prst="bentConnector3">
              <a:avLst>
                <a:gd name="adj1" fmla="val 38681"/>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2156860" y="2944015"/>
              <a:ext cx="1306735" cy="686395"/>
            </a:xfrm>
            <a:prstGeom prst="bentConnector3">
              <a:avLst>
                <a:gd name="adj1" fmla="val 50000"/>
              </a:avLst>
            </a:prstGeom>
            <a:ln>
              <a:solidFill>
                <a:schemeClr val="bg1"/>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46" name="Picture 4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791156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13</a:t>
            </a:fld>
            <a:endParaRPr dirty="0">
              <a:solidFill>
                <a:schemeClr val="bg1"/>
              </a:solidFill>
              <a:latin typeface="Montserrat"/>
              <a:ea typeface="Montserrat"/>
              <a:cs typeface="Montserrat"/>
              <a:sym typeface="Montserrat"/>
            </a:endParaRPr>
          </a:p>
        </p:txBody>
      </p:sp>
      <p:sp>
        <p:nvSpPr>
          <p:cNvPr id="51" name="TextBox 50"/>
          <p:cNvSpPr txBox="1"/>
          <p:nvPr/>
        </p:nvSpPr>
        <p:spPr>
          <a:xfrm>
            <a:off x="466344" y="411480"/>
            <a:ext cx="7950681"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has a multifaceted approach to acquiring and retaining customers</a:t>
            </a:r>
          </a:p>
        </p:txBody>
      </p:sp>
      <p:grpSp>
        <p:nvGrpSpPr>
          <p:cNvPr id="3" name="Group 2"/>
          <p:cNvGrpSpPr/>
          <p:nvPr/>
        </p:nvGrpSpPr>
        <p:grpSpPr>
          <a:xfrm>
            <a:off x="641268" y="1157561"/>
            <a:ext cx="7842813" cy="3398537"/>
            <a:chOff x="637394" y="1069815"/>
            <a:chExt cx="7842813" cy="3398537"/>
          </a:xfrm>
        </p:grpSpPr>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37394" y="1408545"/>
              <a:ext cx="7842813" cy="3059807"/>
              <a:chOff x="637394" y="1408545"/>
              <a:chExt cx="7842813" cy="3059807"/>
            </a:xfrm>
          </p:grpSpPr>
          <p:cxnSp>
            <p:nvCxnSpPr>
              <p:cNvPr id="8" name="Straight Connector 7"/>
              <p:cNvCxnSpPr/>
              <p:nvPr/>
            </p:nvCxnSpPr>
            <p:spPr>
              <a:xfrm>
                <a:off x="1149580" y="2360645"/>
                <a:ext cx="6766497"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37394" y="3444006"/>
                <a:ext cx="7842813"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408545"/>
                <a:ext cx="0" cy="95210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408237" y="1530672"/>
              <a:ext cx="2692772" cy="584775"/>
              <a:chOff x="1408237" y="1530672"/>
              <a:chExt cx="2692772" cy="584775"/>
            </a:xfrm>
          </p:grpSpPr>
          <p:sp>
            <p:nvSpPr>
              <p:cNvPr id="64" name="Rectangle 63"/>
              <p:cNvSpPr/>
              <p:nvPr/>
            </p:nvSpPr>
            <p:spPr>
              <a:xfrm>
                <a:off x="2872156" y="1645009"/>
                <a:ext cx="1228853"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408237" y="1530672"/>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6937588" y="3504698"/>
              <a:ext cx="1542619" cy="849767"/>
              <a:chOff x="3289821" y="1277570"/>
              <a:chExt cx="1542619" cy="849767"/>
            </a:xfrm>
          </p:grpSpPr>
          <p:sp>
            <p:nvSpPr>
              <p:cNvPr id="85" name="Rectangle 84"/>
              <p:cNvSpPr/>
              <p:nvPr/>
            </p:nvSpPr>
            <p:spPr>
              <a:xfrm>
                <a:off x="3289821" y="172722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3485854" y="1277570"/>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42992" y="1520510"/>
              <a:ext cx="2329801" cy="584775"/>
              <a:chOff x="1147992" y="1495947"/>
              <a:chExt cx="2329801" cy="584775"/>
            </a:xfrm>
          </p:grpSpPr>
          <p:sp>
            <p:nvSpPr>
              <p:cNvPr id="88" name="Rectangle 87"/>
              <p:cNvSpPr/>
              <p:nvPr/>
            </p:nvSpPr>
            <p:spPr>
              <a:xfrm>
                <a:off x="193517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4799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797285" y="3508324"/>
              <a:ext cx="1790876" cy="840340"/>
              <a:chOff x="675763" y="1271710"/>
              <a:chExt cx="1790876" cy="840340"/>
            </a:xfrm>
          </p:grpSpPr>
          <p:sp>
            <p:nvSpPr>
              <p:cNvPr id="100" name="Rectangle 99"/>
              <p:cNvSpPr/>
              <p:nvPr/>
            </p:nvSpPr>
            <p:spPr>
              <a:xfrm>
                <a:off x="757881" y="1711940"/>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675763" y="1271710"/>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520713" y="2467924"/>
              <a:ext cx="2101858" cy="849767"/>
              <a:chOff x="1519444" y="1283718"/>
              <a:chExt cx="2101858" cy="849767"/>
            </a:xfrm>
          </p:grpSpPr>
          <p:sp>
            <p:nvSpPr>
              <p:cNvPr id="123" name="Rectangle 122"/>
              <p:cNvSpPr/>
              <p:nvPr/>
            </p:nvSpPr>
            <p:spPr>
              <a:xfrm>
                <a:off x="1825147"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519444" y="1283718"/>
                <a:ext cx="210185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Search Engine</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2821594" y="3492956"/>
              <a:ext cx="1542619" cy="861642"/>
              <a:chOff x="-1622918" y="2293895"/>
              <a:chExt cx="1542619" cy="861642"/>
            </a:xfrm>
          </p:grpSpPr>
          <p:sp>
            <p:nvSpPr>
              <p:cNvPr id="126" name="Rectangle 125"/>
              <p:cNvSpPr/>
              <p:nvPr/>
            </p:nvSpPr>
            <p:spPr>
              <a:xfrm>
                <a:off x="-1622918" y="275542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1328301" y="2293895"/>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cxnSp>
        <p:nvCxnSpPr>
          <p:cNvPr id="39" name="Straight Connector 38"/>
          <p:cNvCxnSpPr/>
          <p:nvPr/>
        </p:nvCxnSpPr>
        <p:spPr>
          <a:xfrm>
            <a:off x="2617680" y="3557570"/>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89951" y="3531752"/>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981574" y="4030359"/>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2" name="Rectangle 41"/>
          <p:cNvSpPr/>
          <p:nvPr/>
        </p:nvSpPr>
        <p:spPr>
          <a:xfrm>
            <a:off x="5109480" y="3580702"/>
            <a:ext cx="1234633"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Affiliate</a:t>
            </a:r>
            <a:endParaRPr lang="en-US" sz="2400" dirty="0">
              <a:solidFill>
                <a:schemeClr val="bg1"/>
              </a:solidFill>
              <a:latin typeface="Glacial Indifference" charset="0"/>
              <a:ea typeface="Glacial Indifference" charset="0"/>
              <a:cs typeface="Glacial Indifference" charset="0"/>
            </a:endParaRPr>
          </a:p>
        </p:txBody>
      </p:sp>
      <p:sp>
        <p:nvSpPr>
          <p:cNvPr id="43" name="Rectangle 42"/>
          <p:cNvSpPr/>
          <p:nvPr/>
        </p:nvSpPr>
        <p:spPr>
          <a:xfrm>
            <a:off x="6347647" y="301077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US" sz="1000" dirty="0">
                <a:solidFill>
                  <a:schemeClr val="bg1"/>
                </a:solidFill>
                <a:latin typeface="Glacial Indifference" charset="0"/>
                <a:ea typeface="Glacial Indifference" charset="0"/>
                <a:cs typeface="Glacial Indifference" charset="0"/>
                <a:sym typeface="Montserrat Light"/>
              </a:rPr>
              <a:t>$</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6" name="Rectangle 45"/>
          <p:cNvSpPr/>
          <p:nvPr/>
        </p:nvSpPr>
        <p:spPr>
          <a:xfrm>
            <a:off x="6348916" y="2561120"/>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sp>
        <p:nvSpPr>
          <p:cNvPr id="53" name="TextBox 5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2087300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570647"/>
            <a:ext cx="7434917" cy="3192928"/>
          </a:xfrm>
          <a:prstGeom prst="round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14</a:t>
            </a:fld>
            <a:endParaRPr dirty="0">
              <a:solidFill>
                <a:schemeClr val="bg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2744819" y="-253490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a:t>
            </a:r>
            <a:r>
              <a:rPr lang="en-US" sz="2400" b="1" dirty="0" smtClean="0">
                <a:solidFill>
                  <a:schemeClr val="bg1"/>
                </a:solidFill>
                <a:latin typeface="Glacial Indifference" charset="0"/>
                <a:ea typeface="Glacial Indifference" charset="0"/>
                <a:cs typeface="Glacial Indifference" charset="0"/>
              </a:rPr>
              <a:t>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3641" t="-54045" r="-6836" b="-58626"/>
          <a:stretch/>
        </p:blipFill>
        <p:spPr>
          <a:xfrm>
            <a:off x="5556788" y="1936944"/>
            <a:ext cx="1502356" cy="323739"/>
          </a:xfrm>
          <a:prstGeom prst="rect">
            <a:avLst/>
          </a:prstGeom>
          <a:noFill/>
        </p:spPr>
      </p:pic>
      <p:grpSp>
        <p:nvGrpSpPr>
          <p:cNvPr id="121" name="Group 120"/>
          <p:cNvGrpSpPr/>
          <p:nvPr/>
        </p:nvGrpSpPr>
        <p:grpSpPr>
          <a:xfrm>
            <a:off x="1162874" y="1654218"/>
            <a:ext cx="6839358" cy="2787241"/>
            <a:chOff x="446813" y="1956654"/>
            <a:chExt cx="6839358" cy="2787241"/>
          </a:xfrm>
        </p:grpSpPr>
        <p:grpSp>
          <p:nvGrpSpPr>
            <p:cNvPr id="122" name="Group 121"/>
            <p:cNvGrpSpPr/>
            <p:nvPr/>
          </p:nvGrpSpPr>
          <p:grpSpPr>
            <a:xfrm>
              <a:off x="446813" y="1956654"/>
              <a:ext cx="6839358" cy="2787241"/>
              <a:chOff x="-64319" y="1244442"/>
              <a:chExt cx="8977771" cy="3658707"/>
            </a:xfrm>
          </p:grpSpPr>
          <p:cxnSp>
            <p:nvCxnSpPr>
              <p:cNvPr id="124"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125" name="Shape 358"/>
              <p:cNvCxnSpPr/>
              <p:nvPr/>
            </p:nvCxnSpPr>
            <p:spPr>
              <a:xfrm flipH="1" flipV="1">
                <a:off x="4388311" y="1615625"/>
                <a:ext cx="6846" cy="3053571"/>
              </a:xfrm>
              <a:prstGeom prst="straightConnector1">
                <a:avLst/>
              </a:prstGeom>
              <a:noFill/>
              <a:ln w="9525" cap="flat" cmpd="sng">
                <a:solidFill>
                  <a:schemeClr val="bg1"/>
                </a:solidFill>
                <a:prstDash val="solid"/>
                <a:round/>
                <a:headEnd type="stealth" w="med" len="med"/>
                <a:tailEnd type="stealth" w="med" len="med"/>
              </a:ln>
            </p:spPr>
          </p:cxnSp>
          <p:sp>
            <p:nvSpPr>
              <p:cNvPr id="126" name="Shape 360"/>
              <p:cNvSpPr txBox="1"/>
              <p:nvPr/>
            </p:nvSpPr>
            <p:spPr>
              <a:xfrm>
                <a:off x="3725701" y="4595880"/>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7"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8"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129" name="Shape 359"/>
              <p:cNvSpPr txBox="1"/>
              <p:nvPr/>
            </p:nvSpPr>
            <p:spPr>
              <a:xfrm>
                <a:off x="3755110" y="1244442"/>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130" name="Shape 348"/>
              <p:cNvPicPr preferRelativeResize="0"/>
              <p:nvPr/>
            </p:nvPicPr>
            <p:blipFill>
              <a:blip r:embed="rId5">
                <a:alphaModFix/>
              </a:blip>
              <a:stretch>
                <a:fillRect/>
              </a:stretch>
            </p:blipFill>
            <p:spPr>
              <a:xfrm>
                <a:off x="5029936" y="2325552"/>
                <a:ext cx="577262" cy="577262"/>
              </a:xfrm>
              <a:prstGeom prst="rect">
                <a:avLst/>
              </a:prstGeom>
              <a:noFill/>
              <a:ln>
                <a:noFill/>
              </a:ln>
            </p:spPr>
          </p:pic>
          <p:pic>
            <p:nvPicPr>
              <p:cNvPr id="131"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13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133" name="Shape 352" descr="Image result for daily burn logo"/>
              <p:cNvPicPr preferRelativeResize="0"/>
              <p:nvPr/>
            </p:nvPicPr>
            <p:blipFill>
              <a:blip r:embed="rId8">
                <a:alphaModFix/>
              </a:blip>
              <a:stretch>
                <a:fillRect/>
              </a:stretch>
            </p:blipFill>
            <p:spPr>
              <a:xfrm>
                <a:off x="5005304" y="2867421"/>
                <a:ext cx="956657" cy="502429"/>
              </a:xfrm>
              <a:prstGeom prst="rect">
                <a:avLst/>
              </a:prstGeom>
              <a:noFill/>
              <a:ln>
                <a:noFill/>
              </a:ln>
            </p:spPr>
          </p:pic>
          <p:pic>
            <p:nvPicPr>
              <p:cNvPr id="134" name="Shape 353" descr="Image result for soulcycle logo"/>
              <p:cNvPicPr preferRelativeResize="0"/>
              <p:nvPr/>
            </p:nvPicPr>
            <p:blipFill>
              <a:blip r:embed="rId9">
                <a:alphaModFix/>
              </a:blip>
              <a:stretch>
                <a:fillRect/>
              </a:stretch>
            </p:blipFill>
            <p:spPr>
              <a:xfrm>
                <a:off x="1554549" y="1557923"/>
                <a:ext cx="719260" cy="479510"/>
              </a:xfrm>
              <a:prstGeom prst="rect">
                <a:avLst/>
              </a:prstGeom>
              <a:noFill/>
              <a:ln>
                <a:noFill/>
              </a:ln>
            </p:spPr>
          </p:pic>
          <p:pic>
            <p:nvPicPr>
              <p:cNvPr id="13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136" name="Shape 355" descr="Image result for barrys bootcamp logo"/>
              <p:cNvPicPr preferRelativeResize="0"/>
              <p:nvPr/>
            </p:nvPicPr>
            <p:blipFill>
              <a:blip r:embed="rId11">
                <a:alphaModFix/>
                <a:lum bright="100000"/>
              </a:blip>
              <a:stretch>
                <a:fillRect/>
              </a:stretch>
            </p:blipFill>
            <p:spPr>
              <a:xfrm>
                <a:off x="3200946" y="2310253"/>
                <a:ext cx="943378" cy="315168"/>
              </a:xfrm>
              <a:prstGeom prst="rect">
                <a:avLst/>
              </a:prstGeom>
              <a:noFill/>
              <a:ln>
                <a:noFill/>
              </a:ln>
            </p:spPr>
          </p:pic>
          <p:pic>
            <p:nvPicPr>
              <p:cNvPr id="137" name="Shape 356" descr="Image result for crossfit logo"/>
              <p:cNvPicPr preferRelativeResize="0"/>
              <p:nvPr/>
            </p:nvPicPr>
            <p:blipFill>
              <a:blip r:embed="rId12">
                <a:alphaModFix/>
              </a:blip>
              <a:stretch>
                <a:fillRect/>
              </a:stretch>
            </p:blipFill>
            <p:spPr>
              <a:xfrm>
                <a:off x="2516564" y="3667227"/>
                <a:ext cx="970037" cy="254050"/>
              </a:xfrm>
              <a:prstGeom prst="rect">
                <a:avLst/>
              </a:prstGeom>
              <a:noFill/>
              <a:ln>
                <a:noFill/>
              </a:ln>
            </p:spPr>
          </p:pic>
          <p:pic>
            <p:nvPicPr>
              <p:cNvPr id="138" name="Shape 363"/>
              <p:cNvPicPr preferRelativeResize="0"/>
              <p:nvPr/>
            </p:nvPicPr>
            <p:blipFill>
              <a:blip r:embed="rId13">
                <a:alphaModFix/>
              </a:blip>
              <a:stretch>
                <a:fillRect/>
              </a:stretch>
            </p:blipFill>
            <p:spPr>
              <a:xfrm>
                <a:off x="4746827" y="2239842"/>
                <a:ext cx="333978" cy="318078"/>
              </a:xfrm>
              <a:prstGeom prst="rect">
                <a:avLst/>
              </a:prstGeom>
              <a:noFill/>
              <a:ln>
                <a:noFill/>
              </a:ln>
            </p:spPr>
          </p:pic>
          <p:pic>
            <p:nvPicPr>
              <p:cNvPr id="139" name="Shape 367"/>
              <p:cNvPicPr preferRelativeResize="0"/>
              <p:nvPr/>
            </p:nvPicPr>
            <p:blipFill rotWithShape="1">
              <a:blip r:embed="rId14">
                <a:alphaModFix/>
              </a:blip>
              <a:srcRect l="11948"/>
              <a:stretch/>
            </p:blipFill>
            <p:spPr>
              <a:xfrm>
                <a:off x="2320613" y="2937344"/>
                <a:ext cx="913566" cy="427765"/>
              </a:xfrm>
              <a:prstGeom prst="rect">
                <a:avLst/>
              </a:prstGeom>
              <a:noFill/>
              <a:ln>
                <a:noFill/>
              </a:ln>
            </p:spPr>
          </p:pic>
          <p:pic>
            <p:nvPicPr>
              <p:cNvPr id="140" name="Picture 139"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94634" y="3425393"/>
                <a:ext cx="590777" cy="569115"/>
              </a:xfrm>
              <a:prstGeom prst="rect">
                <a:avLst/>
              </a:prstGeom>
              <a:noFill/>
            </p:spPr>
          </p:pic>
          <p:pic>
            <p:nvPicPr>
              <p:cNvPr id="141" name="Shape 364"/>
              <p:cNvPicPr preferRelativeResize="0"/>
              <p:nvPr/>
            </p:nvPicPr>
            <p:blipFill>
              <a:blip r:embed="rId16">
                <a:alphaModFix/>
              </a:blip>
              <a:stretch>
                <a:fillRect/>
              </a:stretch>
            </p:blipFill>
            <p:spPr>
              <a:xfrm>
                <a:off x="3730933" y="3173972"/>
                <a:ext cx="443418" cy="541711"/>
              </a:xfrm>
              <a:prstGeom prst="rect">
                <a:avLst/>
              </a:prstGeom>
              <a:noFill/>
              <a:ln>
                <a:noFill/>
              </a:ln>
            </p:spPr>
          </p:pic>
          <p:pic>
            <p:nvPicPr>
              <p:cNvPr id="142" name="Shape 350" descr="Image result for fit reserve logo"/>
              <p:cNvPicPr preferRelativeResize="0"/>
              <p:nvPr/>
            </p:nvPicPr>
            <p:blipFill>
              <a:blip r:embed="rId17">
                <a:alphaModFix/>
              </a:blip>
              <a:stretch>
                <a:fillRect/>
              </a:stretch>
            </p:blipFill>
            <p:spPr>
              <a:xfrm>
                <a:off x="1914179" y="1952928"/>
                <a:ext cx="1112676" cy="378929"/>
              </a:xfrm>
              <a:prstGeom prst="rect">
                <a:avLst/>
              </a:prstGeom>
              <a:noFill/>
              <a:ln>
                <a:noFill/>
              </a:ln>
            </p:spPr>
          </p:pic>
        </p:grpSp>
        <p:pic>
          <p:nvPicPr>
            <p:cNvPr id="123" name="Picture 1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20949" y="3572200"/>
              <a:ext cx="606792" cy="606792"/>
            </a:xfrm>
            <a:prstGeom prst="rect">
              <a:avLst/>
            </a:prstGeom>
          </p:spPr>
        </p:pic>
      </p:grpSp>
      <p:sp>
        <p:nvSpPr>
          <p:cNvPr id="143" name="TextBox 14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145" name="TextBox 144"/>
          <p:cNvSpPr txBox="1"/>
          <p:nvPr/>
        </p:nvSpPr>
        <p:spPr>
          <a:xfrm>
            <a:off x="466344" y="411480"/>
            <a:ext cx="7950681" cy="830997"/>
          </a:xfrm>
          <a:prstGeom prst="rect">
            <a:avLst/>
          </a:prstGeom>
          <a:noFill/>
        </p:spPr>
        <p:txBody>
          <a:bodyPr wrap="square" rtlCol="0">
            <a:spAutoFit/>
          </a:bodyPr>
          <a:lstStyle/>
          <a:p>
            <a:r>
              <a:rPr lang="en-US" sz="2400" b="1">
                <a:solidFill>
                  <a:schemeClr val="bg1"/>
                </a:solidFill>
                <a:latin typeface="Glacial Indifference" charset="0"/>
                <a:ea typeface="Glacial Indifference" charset="0"/>
                <a:cs typeface="Glacial Indifference" charset="0"/>
              </a:rPr>
              <a:t>FLEXIT is more affordable and experiential than its competition</a:t>
            </a:r>
          </a:p>
        </p:txBody>
      </p:sp>
    </p:spTree>
    <p:extLst>
      <p:ext uri="{BB962C8B-B14F-4D97-AF65-F5344CB8AC3E}">
        <p14:creationId xmlns:p14="http://schemas.microsoft.com/office/powerpoint/2010/main" val="1120721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44" name="Rounded Rectangle 43"/>
          <p:cNvSpPr/>
          <p:nvPr/>
        </p:nvSpPr>
        <p:spPr>
          <a:xfrm>
            <a:off x="862290" y="1570647"/>
            <a:ext cx="7434917" cy="3192928"/>
          </a:xfrm>
          <a:prstGeom prst="round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15</a:t>
            </a:fld>
            <a:endParaRPr dirty="0">
              <a:solidFill>
                <a:schemeClr val="bg1"/>
              </a:solidFill>
              <a:latin typeface="Montserrat"/>
              <a:ea typeface="Montserrat"/>
              <a:cs typeface="Montserrat"/>
              <a:sym typeface="Montserrat"/>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noFill/>
        </p:spPr>
      </p:pic>
      <p:grpSp>
        <p:nvGrpSpPr>
          <p:cNvPr id="36" name="Group 35"/>
          <p:cNvGrpSpPr/>
          <p:nvPr/>
        </p:nvGrpSpPr>
        <p:grpSpPr>
          <a:xfrm>
            <a:off x="1162873" y="1666039"/>
            <a:ext cx="6839358" cy="2798167"/>
            <a:chOff x="446813" y="1945728"/>
            <a:chExt cx="6839358" cy="2798167"/>
          </a:xfrm>
        </p:grpSpPr>
        <p:grpSp>
          <p:nvGrpSpPr>
            <p:cNvPr id="37" name="Group 36"/>
            <p:cNvGrpSpPr/>
            <p:nvPr/>
          </p:nvGrpSpPr>
          <p:grpSpPr>
            <a:xfrm>
              <a:off x="446813" y="1945728"/>
              <a:ext cx="6839358" cy="2798167"/>
              <a:chOff x="-64319" y="1230100"/>
              <a:chExt cx="8977771" cy="3673049"/>
            </a:xfrm>
          </p:grpSpPr>
          <p:cxnSp>
            <p:nvCxnSpPr>
              <p:cNvPr id="39"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0" name="Shape 358"/>
              <p:cNvCxnSpPr/>
              <p:nvPr/>
            </p:nvCxnSpPr>
            <p:spPr>
              <a:xfrm flipH="1" flipV="1">
                <a:off x="4403870" y="1627329"/>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41" name="Shape 360"/>
              <p:cNvSpPr txBox="1"/>
              <p:nvPr/>
            </p:nvSpPr>
            <p:spPr>
              <a:xfrm>
                <a:off x="3772464" y="4595880"/>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8"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60"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61" name="Shape 359"/>
              <p:cNvSpPr txBox="1"/>
              <p:nvPr/>
            </p:nvSpPr>
            <p:spPr>
              <a:xfrm>
                <a:off x="3725883" y="1230100"/>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63" name="Shape 348"/>
              <p:cNvPicPr preferRelativeResize="0"/>
              <p:nvPr/>
            </p:nvPicPr>
            <p:blipFill>
              <a:blip r:embed="rId5">
                <a:alphaModFix/>
              </a:blip>
              <a:stretch>
                <a:fillRect/>
              </a:stretch>
            </p:blipFill>
            <p:spPr>
              <a:xfrm>
                <a:off x="5020808" y="2336206"/>
                <a:ext cx="577262" cy="577262"/>
              </a:xfrm>
              <a:prstGeom prst="rect">
                <a:avLst/>
              </a:prstGeom>
              <a:noFill/>
              <a:ln>
                <a:noFill/>
              </a:ln>
            </p:spPr>
          </p:pic>
          <p:pic>
            <p:nvPicPr>
              <p:cNvPr id="65"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66"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67" name="Shape 352" descr="Image result for daily burn logo"/>
              <p:cNvPicPr preferRelativeResize="0"/>
              <p:nvPr/>
            </p:nvPicPr>
            <p:blipFill>
              <a:blip r:embed="rId8">
                <a:alphaModFix/>
              </a:blip>
              <a:stretch>
                <a:fillRect/>
              </a:stretch>
            </p:blipFill>
            <p:spPr>
              <a:xfrm>
                <a:off x="4571469" y="2820158"/>
                <a:ext cx="956657" cy="502429"/>
              </a:xfrm>
              <a:prstGeom prst="rect">
                <a:avLst/>
              </a:prstGeom>
              <a:noFill/>
              <a:ln>
                <a:noFill/>
              </a:ln>
            </p:spPr>
          </p:pic>
          <p:pic>
            <p:nvPicPr>
              <p:cNvPr id="68" name="Shape 353" descr="Image result for soulcycle logo"/>
              <p:cNvPicPr preferRelativeResize="0"/>
              <p:nvPr/>
            </p:nvPicPr>
            <p:blipFill>
              <a:blip r:embed="rId9">
                <a:alphaModFix/>
              </a:blip>
              <a:stretch>
                <a:fillRect/>
              </a:stretch>
            </p:blipFill>
            <p:spPr>
              <a:xfrm>
                <a:off x="2142784" y="2006784"/>
                <a:ext cx="719260" cy="479510"/>
              </a:xfrm>
              <a:prstGeom prst="rect">
                <a:avLst/>
              </a:prstGeom>
              <a:noFill/>
              <a:ln>
                <a:noFill/>
              </a:ln>
            </p:spPr>
          </p:pic>
          <p:pic>
            <p:nvPicPr>
              <p:cNvPr id="69"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70" name="Shape 355" descr="Image result for barrys bootcamp logo"/>
              <p:cNvPicPr preferRelativeResize="0"/>
              <p:nvPr/>
            </p:nvPicPr>
            <p:blipFill>
              <a:blip r:embed="rId11">
                <a:alphaModFix/>
              </a:blip>
              <a:stretch>
                <a:fillRect/>
              </a:stretch>
            </p:blipFill>
            <p:spPr>
              <a:xfrm>
                <a:off x="3296943" y="2181008"/>
                <a:ext cx="943378" cy="315168"/>
              </a:xfrm>
              <a:prstGeom prst="rect">
                <a:avLst/>
              </a:prstGeom>
              <a:noFill/>
              <a:ln>
                <a:noFill/>
              </a:ln>
            </p:spPr>
          </p:pic>
          <p:pic>
            <p:nvPicPr>
              <p:cNvPr id="71" name="Shape 356" descr="Image result for crossfit logo"/>
              <p:cNvPicPr preferRelativeResize="0"/>
              <p:nvPr/>
            </p:nvPicPr>
            <p:blipFill>
              <a:blip r:embed="rId12">
                <a:alphaModFix/>
              </a:blip>
              <a:stretch>
                <a:fillRect/>
              </a:stretch>
            </p:blipFill>
            <p:spPr>
              <a:xfrm>
                <a:off x="2595948" y="3348513"/>
                <a:ext cx="970037" cy="254050"/>
              </a:xfrm>
              <a:prstGeom prst="rect">
                <a:avLst/>
              </a:prstGeom>
              <a:noFill/>
              <a:ln>
                <a:noFill/>
              </a:ln>
            </p:spPr>
          </p:pic>
          <p:pic>
            <p:nvPicPr>
              <p:cNvPr id="72" name="Shape 363"/>
              <p:cNvPicPr preferRelativeResize="0"/>
              <p:nvPr/>
            </p:nvPicPr>
            <p:blipFill>
              <a:blip r:embed="rId13">
                <a:alphaModFix/>
              </a:blip>
              <a:stretch>
                <a:fillRect/>
              </a:stretch>
            </p:blipFill>
            <p:spPr>
              <a:xfrm>
                <a:off x="4740867" y="2307090"/>
                <a:ext cx="333978" cy="318078"/>
              </a:xfrm>
              <a:prstGeom prst="rect">
                <a:avLst/>
              </a:prstGeom>
              <a:noFill/>
              <a:ln>
                <a:noFill/>
              </a:ln>
            </p:spPr>
          </p:pic>
          <p:pic>
            <p:nvPicPr>
              <p:cNvPr id="73" name="Shape 367"/>
              <p:cNvPicPr preferRelativeResize="0"/>
              <p:nvPr/>
            </p:nvPicPr>
            <p:blipFill rotWithShape="1">
              <a:blip r:embed="rId14">
                <a:alphaModFix/>
              </a:blip>
              <a:srcRect l="11948"/>
              <a:stretch/>
            </p:blipFill>
            <p:spPr>
              <a:xfrm>
                <a:off x="3000562" y="2810661"/>
                <a:ext cx="913566" cy="427765"/>
              </a:xfrm>
              <a:prstGeom prst="rect">
                <a:avLst/>
              </a:prstGeom>
              <a:noFill/>
              <a:ln>
                <a:noFill/>
              </a:ln>
            </p:spPr>
          </p:pic>
          <p:pic>
            <p:nvPicPr>
              <p:cNvPr id="74" name="Picture 7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83350" y="3530592"/>
                <a:ext cx="590777" cy="569115"/>
              </a:xfrm>
              <a:prstGeom prst="rect">
                <a:avLst/>
              </a:prstGeom>
              <a:noFill/>
            </p:spPr>
          </p:pic>
          <p:pic>
            <p:nvPicPr>
              <p:cNvPr id="75" name="Shape 364"/>
              <p:cNvPicPr preferRelativeResize="0"/>
              <p:nvPr/>
            </p:nvPicPr>
            <p:blipFill>
              <a:blip r:embed="rId16">
                <a:alphaModFix/>
              </a:blip>
              <a:stretch>
                <a:fillRect/>
              </a:stretch>
            </p:blipFill>
            <p:spPr>
              <a:xfrm>
                <a:off x="3847475" y="3227757"/>
                <a:ext cx="443418" cy="541711"/>
              </a:xfrm>
              <a:prstGeom prst="rect">
                <a:avLst/>
              </a:prstGeom>
              <a:noFill/>
              <a:ln>
                <a:noFill/>
              </a:ln>
            </p:spPr>
          </p:pic>
          <p:pic>
            <p:nvPicPr>
              <p:cNvPr id="76"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grpSp>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58049" y="3394871"/>
              <a:ext cx="606792" cy="606792"/>
            </a:xfrm>
            <a:prstGeom prst="rect">
              <a:avLst/>
            </a:prstGeom>
          </p:spPr>
        </p:pic>
      </p:grpSp>
      <p:sp>
        <p:nvSpPr>
          <p:cNvPr id="42" name="TextBox 41"/>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45" name="TextBox 44"/>
          <p:cNvSpPr txBox="1"/>
          <p:nvPr/>
        </p:nvSpPr>
        <p:spPr>
          <a:xfrm>
            <a:off x="466344" y="411480"/>
            <a:ext cx="7950681" cy="830997"/>
          </a:xfrm>
          <a:prstGeom prst="rect">
            <a:avLst/>
          </a:prstGeom>
          <a:noFill/>
        </p:spPr>
        <p:txBody>
          <a:bodyPr wrap="square" rtlCol="0">
            <a:spAutoFit/>
          </a:bodyPr>
          <a:lstStyle/>
          <a:p>
            <a:r>
              <a:rPr lang="en-US" sz="2400" b="1">
                <a:solidFill>
                  <a:schemeClr val="bg1"/>
                </a:solidFill>
                <a:latin typeface="Glacial Indifference" charset="0"/>
                <a:ea typeface="Glacial Indifference" charset="0"/>
                <a:cs typeface="Glacial Indifference" charset="0"/>
              </a:rPr>
              <a:t>FLEXIT is more affordable and experiential than its competition</a:t>
            </a:r>
          </a:p>
        </p:txBody>
      </p:sp>
    </p:spTree>
    <p:extLst>
      <p:ext uri="{BB962C8B-B14F-4D97-AF65-F5344CB8AC3E}">
        <p14:creationId xmlns:p14="http://schemas.microsoft.com/office/powerpoint/2010/main" val="166978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 name="Picture 3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06" name="Shape 406"/>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16</a:t>
            </a:fld>
            <a:endParaRPr dirty="0">
              <a:solidFill>
                <a:schemeClr val="bg1"/>
              </a:solidFill>
              <a:latin typeface="Montserrat"/>
              <a:ea typeface="Montserrat"/>
              <a:cs typeface="Montserrat"/>
              <a:sym typeface="Montserrat"/>
            </a:endParaRPr>
          </a:p>
        </p:txBody>
      </p:sp>
      <p:sp>
        <p:nvSpPr>
          <p:cNvPr id="37" name="Rectangle 36"/>
          <p:cNvSpPr/>
          <p:nvPr/>
        </p:nvSpPr>
        <p:spPr>
          <a:xfrm>
            <a:off x="367802" y="1087155"/>
            <a:ext cx="3655558"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Risks</a:t>
            </a:r>
            <a:endParaRPr lang="en-US" sz="1800" b="1" dirty="0">
              <a:solidFill>
                <a:schemeClr val="bg1"/>
              </a:solidFill>
              <a:latin typeface="Glacial Indifference" charset="0"/>
              <a:ea typeface="Glacial Indifference" charset="0"/>
              <a:cs typeface="Glacial Indifference" charset="0"/>
            </a:endParaRPr>
          </a:p>
        </p:txBody>
      </p:sp>
      <p:sp>
        <p:nvSpPr>
          <p:cNvPr id="39" name="Rectangle 38"/>
          <p:cNvSpPr/>
          <p:nvPr/>
        </p:nvSpPr>
        <p:spPr>
          <a:xfrm>
            <a:off x="5120639" y="1087155"/>
            <a:ext cx="3657601" cy="748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b="1" dirty="0" smtClean="0">
                <a:solidFill>
                  <a:schemeClr val="bg1"/>
                </a:solidFill>
                <a:latin typeface="Glacial Indifference" charset="0"/>
                <a:ea typeface="Glacial Indifference" charset="0"/>
                <a:cs typeface="Glacial Indifference" charset="0"/>
              </a:rPr>
              <a:t>Mitigants</a:t>
            </a:r>
            <a:endParaRPr lang="en-US" sz="1800" b="1" dirty="0">
              <a:solidFill>
                <a:schemeClr val="bg1"/>
              </a:solidFill>
              <a:latin typeface="Glacial Indifference" charset="0"/>
              <a:ea typeface="Glacial Indifference" charset="0"/>
              <a:cs typeface="Glacial Indifference" charset="0"/>
            </a:endParaRPr>
          </a:p>
        </p:txBody>
      </p:sp>
      <p:cxnSp>
        <p:nvCxnSpPr>
          <p:cNvPr id="3" name="Straight Arrow Connector 2"/>
          <p:cNvCxnSpPr/>
          <p:nvPr/>
        </p:nvCxnSpPr>
        <p:spPr>
          <a:xfrm flipV="1">
            <a:off x="4206240" y="2510723"/>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06240" y="3167785"/>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06240" y="3846576"/>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206240" y="4514088"/>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65760" y="1524001"/>
            <a:ext cx="3657600" cy="3310128"/>
            <a:chOff x="182880" y="1371600"/>
            <a:chExt cx="3657600" cy="3310128"/>
          </a:xfrm>
        </p:grpSpPr>
        <p:sp>
          <p:nvSpPr>
            <p:cNvPr id="5" name="Rectangle 4"/>
            <p:cNvSpPr/>
            <p:nvPr/>
          </p:nvSpPr>
          <p:spPr>
            <a:xfrm>
              <a:off x="182880" y="1371600"/>
              <a:ext cx="3657600" cy="640080"/>
            </a:xfrm>
            <a:prstGeom prst="rect">
              <a:avLst/>
            </a:prstGeom>
            <a:solidFill>
              <a:srgbClr val="B5B5B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Consumer are saturated by other fitness related services and may be resistant to adopt FLEXIT</a:t>
              </a:r>
            </a:p>
          </p:txBody>
        </p:sp>
        <p:sp>
          <p:nvSpPr>
            <p:cNvPr id="24" name="Rectangle 23"/>
            <p:cNvSpPr/>
            <p:nvPr/>
          </p:nvSpPr>
          <p:spPr>
            <a:xfrm>
              <a:off x="182880" y="2706624"/>
              <a:ext cx="3657600" cy="640080"/>
            </a:xfrm>
            <a:prstGeom prst="rect">
              <a:avLst/>
            </a:prstGeom>
            <a:solidFill>
              <a:srgbClr val="B5B5B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working with a new player in the space</a:t>
              </a:r>
            </a:p>
          </p:txBody>
        </p:sp>
        <p:sp>
          <p:nvSpPr>
            <p:cNvPr id="25" name="Rectangle 24"/>
            <p:cNvSpPr/>
            <p:nvPr/>
          </p:nvSpPr>
          <p:spPr>
            <a:xfrm>
              <a:off x="182880" y="3374136"/>
              <a:ext cx="3657600" cy="640080"/>
            </a:xfrm>
            <a:prstGeom prst="rect">
              <a:avLst/>
            </a:prstGeom>
            <a:solidFill>
              <a:srgbClr val="B5B5B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Low barriers to entry increases competition</a:t>
              </a:r>
            </a:p>
          </p:txBody>
        </p:sp>
        <p:sp>
          <p:nvSpPr>
            <p:cNvPr id="28" name="Rectangle 27"/>
            <p:cNvSpPr/>
            <p:nvPr/>
          </p:nvSpPr>
          <p:spPr>
            <a:xfrm>
              <a:off x="182880" y="4041648"/>
              <a:ext cx="3657600" cy="640080"/>
            </a:xfrm>
            <a:prstGeom prst="rect">
              <a:avLst/>
            </a:prstGeom>
            <a:solidFill>
              <a:srgbClr val="B5B5B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Increasingly noisy ecosystem</a:t>
              </a:r>
            </a:p>
          </p:txBody>
        </p:sp>
        <p:sp>
          <p:nvSpPr>
            <p:cNvPr id="29" name="Rectangle 28"/>
            <p:cNvSpPr/>
            <p:nvPr/>
          </p:nvSpPr>
          <p:spPr>
            <a:xfrm>
              <a:off x="182880" y="2039112"/>
              <a:ext cx="3657600" cy="640080"/>
            </a:xfrm>
            <a:prstGeom prst="rect">
              <a:avLst/>
            </a:prstGeom>
            <a:solidFill>
              <a:srgbClr val="B5B5B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r"/>
              <a:r>
                <a:rPr lang="en-US" sz="1200" dirty="0">
                  <a:solidFill>
                    <a:schemeClr val="bg1"/>
                  </a:solidFill>
                  <a:latin typeface="Glacial Indifference" charset="0"/>
                  <a:ea typeface="Glacial Indifference" charset="0"/>
                  <a:cs typeface="Glacial Indifference" charset="0"/>
                </a:rPr>
                <a:t>Gyms are resistant to adopting FLEXIT because it may cannibalize membership-bases</a:t>
              </a:r>
            </a:p>
          </p:txBody>
        </p:sp>
      </p:grpSp>
      <p:grpSp>
        <p:nvGrpSpPr>
          <p:cNvPr id="7" name="Group 6"/>
          <p:cNvGrpSpPr/>
          <p:nvPr/>
        </p:nvGrpSpPr>
        <p:grpSpPr>
          <a:xfrm>
            <a:off x="5120640" y="1527048"/>
            <a:ext cx="3657600" cy="3312189"/>
            <a:chOff x="5303520" y="1369539"/>
            <a:chExt cx="3657600" cy="3312189"/>
          </a:xfrm>
        </p:grpSpPr>
        <p:sp>
          <p:nvSpPr>
            <p:cNvPr id="23" name="Rectangle 22"/>
            <p:cNvSpPr/>
            <p:nvPr/>
          </p:nvSpPr>
          <p:spPr>
            <a:xfrm>
              <a:off x="5303520" y="2040333"/>
              <a:ext cx="3657600" cy="640080"/>
            </a:xfrm>
            <a:prstGeom prst="rect">
              <a:avLst/>
            </a:prstGeom>
            <a:solidFill>
              <a:srgbClr val="00B4D2">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is designed to bring new users and prospective members that will offset losses in membership</a:t>
              </a:r>
            </a:p>
          </p:txBody>
        </p:sp>
        <p:sp>
          <p:nvSpPr>
            <p:cNvPr id="26" name="Rectangle 25"/>
            <p:cNvSpPr/>
            <p:nvPr/>
          </p:nvSpPr>
          <p:spPr>
            <a:xfrm>
              <a:off x="5303520" y="2706624"/>
              <a:ext cx="3657600" cy="640080"/>
            </a:xfrm>
            <a:prstGeom prst="rect">
              <a:avLst/>
            </a:prstGeom>
            <a:solidFill>
              <a:srgbClr val="00B4D2">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corporate team has deep industry success, expertise and C-level relationships at the biggest national gym chains in the country</a:t>
              </a:r>
            </a:p>
          </p:txBody>
        </p:sp>
        <p:sp>
          <p:nvSpPr>
            <p:cNvPr id="31" name="Rectangle 30"/>
            <p:cNvSpPr/>
            <p:nvPr/>
          </p:nvSpPr>
          <p:spPr>
            <a:xfrm>
              <a:off x="5303520" y="3374136"/>
              <a:ext cx="3657600" cy="640080"/>
            </a:xfrm>
            <a:prstGeom prst="rect">
              <a:avLst/>
            </a:prstGeom>
            <a:solidFill>
              <a:srgbClr val="00B4D2">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competitive advantage is its deep industry relationships and existing soft commitments and industry knowledge</a:t>
              </a:r>
            </a:p>
          </p:txBody>
        </p:sp>
        <p:sp>
          <p:nvSpPr>
            <p:cNvPr id="32" name="Rectangle 31"/>
            <p:cNvSpPr/>
            <p:nvPr/>
          </p:nvSpPr>
          <p:spPr>
            <a:xfrm>
              <a:off x="5303520" y="4041648"/>
              <a:ext cx="3657600" cy="640080"/>
            </a:xfrm>
            <a:prstGeom prst="rect">
              <a:avLst/>
            </a:prstGeom>
            <a:solidFill>
              <a:srgbClr val="00B4D2">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 fills a niche segment of the market and addresses and untapped need</a:t>
              </a:r>
            </a:p>
          </p:txBody>
        </p:sp>
        <p:sp>
          <p:nvSpPr>
            <p:cNvPr id="36" name="Rectangle 35"/>
            <p:cNvSpPr/>
            <p:nvPr/>
          </p:nvSpPr>
          <p:spPr>
            <a:xfrm>
              <a:off x="5303520" y="1369539"/>
              <a:ext cx="3657600" cy="640080"/>
            </a:xfrm>
            <a:prstGeom prst="rect">
              <a:avLst/>
            </a:prstGeom>
            <a:solidFill>
              <a:srgbClr val="00B4D2">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1200" dirty="0">
                  <a:solidFill>
                    <a:schemeClr val="bg1"/>
                  </a:solidFill>
                  <a:latin typeface="Glacial Indifference" charset="0"/>
                  <a:ea typeface="Glacial Indifference" charset="0"/>
                  <a:cs typeface="Glacial Indifference" charset="0"/>
                </a:rPr>
                <a:t>FLEXIT’s customer acquisition strategy is designed to promote its value proposition using a compressive approach</a:t>
              </a:r>
            </a:p>
          </p:txBody>
        </p:sp>
      </p:grpSp>
      <p:cxnSp>
        <p:nvCxnSpPr>
          <p:cNvPr id="38" name="Straight Arrow Connector 37"/>
          <p:cNvCxnSpPr/>
          <p:nvPr/>
        </p:nvCxnSpPr>
        <p:spPr>
          <a:xfrm>
            <a:off x="4206240" y="1844041"/>
            <a:ext cx="73152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48" name="TextBox 47"/>
          <p:cNvSpPr txBox="1"/>
          <p:nvPr/>
        </p:nvSpPr>
        <p:spPr>
          <a:xfrm>
            <a:off x="470743" y="417364"/>
            <a:ext cx="6698981" cy="461665"/>
          </a:xfrm>
          <a:prstGeom prst="rect">
            <a:avLst/>
          </a:prstGeom>
          <a:noFill/>
        </p:spPr>
        <p:txBody>
          <a:bodyPr wrap="square" rtlCol="0">
            <a:spAutoFit/>
          </a:bodyPr>
          <a:lstStyle/>
          <a:p>
            <a:pPr lvl="0">
              <a:tabLst>
                <a:tab pos="1306513" algn="l"/>
              </a:tabLst>
            </a:pPr>
            <a:r>
              <a:rPr lang="en-US" sz="2400" b="1" dirty="0">
                <a:solidFill>
                  <a:schemeClr val="bg1"/>
                </a:solidFill>
                <a:latin typeface="Glacial Indifference" charset="0"/>
                <a:ea typeface="Glacial Indifference" charset="0"/>
                <a:cs typeface="Glacial Indifference" charset="0"/>
                <a:sym typeface="Montserrat Medium"/>
              </a:rPr>
              <a:t>What about the platform’s risks?</a:t>
            </a:r>
            <a:endParaRPr lang="en-US" sz="2400" b="1" dirty="0">
              <a:solidFill>
                <a:schemeClr val="bg1"/>
              </a:solidFill>
              <a:latin typeface="Glacial Indifference" charset="0"/>
              <a:ea typeface="Glacial Indifference" charset="0"/>
              <a:cs typeface="Glacial Indifference" charset="0"/>
              <a:sym typeface="Montserrat Medium"/>
            </a:endParaRPr>
          </a:p>
        </p:txBody>
      </p:sp>
    </p:spTree>
    <p:extLst>
      <p:ext uri="{BB962C8B-B14F-4D97-AF65-F5344CB8AC3E}">
        <p14:creationId xmlns:p14="http://schemas.microsoft.com/office/powerpoint/2010/main" val="1169746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9" name="Rectangle 8"/>
          <p:cNvSpPr/>
          <p:nvPr/>
        </p:nvSpPr>
        <p:spPr>
          <a:xfrm>
            <a:off x="158687" y="1012522"/>
            <a:ext cx="1363913" cy="385500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31509" y="1012522"/>
            <a:ext cx="3162197" cy="3855002"/>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033582312"/>
              </p:ext>
            </p:extLst>
          </p:nvPr>
        </p:nvGraphicFramePr>
        <p:xfrm>
          <a:off x="154725" y="1012522"/>
          <a:ext cx="4538981" cy="3865737"/>
        </p:xfrm>
        <a:graphic>
          <a:graphicData uri="http://schemas.openxmlformats.org/drawingml/2006/table">
            <a:tbl>
              <a:tblPr/>
              <a:tblGrid>
                <a:gridCol w="77275"/>
                <a:gridCol w="1291486"/>
                <a:gridCol w="631582"/>
                <a:gridCol w="603315"/>
                <a:gridCol w="650450"/>
                <a:gridCol w="537327"/>
                <a:gridCol w="605194"/>
                <a:gridCol w="142352"/>
              </a:tblGrid>
              <a:tr h="96399">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55847">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1000" b="1" i="0" u="none" strike="noStrike" dirty="0" smtClean="0">
                          <a:solidFill>
                            <a:schemeClr val="bg1"/>
                          </a:solidFill>
                          <a:effectLst/>
                          <a:latin typeface="Glacial Indifference" charset="0"/>
                          <a:ea typeface="Glacial Indifference" charset="0"/>
                          <a:cs typeface="Glacial Indifference" charset="0"/>
                        </a:rPr>
                        <a:t>FLEXIT P&amp;L</a:t>
                      </a:r>
                      <a:endParaRPr lang="en-US" sz="10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05574">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r h="163319">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1" i="0" u="none" strike="noStrike" dirty="0">
                          <a:solidFill>
                            <a:schemeClr val="bg1"/>
                          </a:solidFill>
                          <a:effectLst/>
                          <a:latin typeface="Glacial Indifference" charset="0"/>
                          <a:ea typeface="Glacial Indifference" charset="0"/>
                          <a:cs typeface="Glacial Indifference" charset="0"/>
                        </a:rPr>
                        <a:t>FYE June</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FY2019</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FY2020</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1" i="0" u="none" strike="noStrike">
                          <a:solidFill>
                            <a:schemeClr val="tx1"/>
                          </a:solidFill>
                          <a:effectLst/>
                          <a:latin typeface="Glacial Indifference" charset="0"/>
                          <a:ea typeface="Glacial Indifference" charset="0"/>
                          <a:cs typeface="Glacial Indifference" charset="0"/>
                        </a:rPr>
                        <a:t>FY2021</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FY2022</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tx1"/>
                          </a:solidFill>
                          <a:effectLst/>
                          <a:latin typeface="Glacial Indifference" charset="0"/>
                          <a:ea typeface="Glacial Indifference" charset="0"/>
                          <a:cs typeface="Glacial Indifference" charset="0"/>
                        </a:rPr>
                        <a:t>FY2023</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is-IS"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12613">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Revenue</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$283,686</a:t>
                      </a:r>
                    </a:p>
                  </a:txBody>
                  <a:tcPr marL="7411" marR="7411" marT="7411" marB="0" anchor="b">
                    <a:lnL>
                      <a:noFill/>
                    </a:lnL>
                    <a:lnR>
                      <a:noFill/>
                    </a:lnR>
                    <a:lnT>
                      <a:noFill/>
                    </a:lnT>
                    <a:lnB>
                      <a:noFill/>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$1,451,549</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$5,029,293</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$10,967,885</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$20,778,342</a:t>
                      </a:r>
                    </a:p>
                  </a:txBody>
                  <a:tcPr marL="7411" marR="7411" marT="7411" marB="0" anchor="b">
                    <a:lnL>
                      <a:noFill/>
                    </a:lnL>
                    <a:lnR>
                      <a:noFill/>
                    </a:lnR>
                    <a:lnT>
                      <a:noFill/>
                    </a:lnT>
                    <a:lnB>
                      <a:noFill/>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noFill/>
                  </a:tcPr>
                </a:tc>
                <a:tc>
                  <a:txBody>
                    <a:bodyPr/>
                    <a:lstStyle/>
                    <a:p>
                      <a:pPr algn="l" fontAlgn="b"/>
                      <a:r>
                        <a:rPr lang="en-US" sz="700" b="0" i="1" u="none" strike="noStrike">
                          <a:solidFill>
                            <a:schemeClr val="bg1"/>
                          </a:solidFill>
                          <a:effectLst/>
                          <a:latin typeface="Glacial Indifference" charset="0"/>
                          <a:ea typeface="Glacial Indifference" charset="0"/>
                          <a:cs typeface="Glacial Indifference" charset="0"/>
                        </a:rPr>
                        <a:t>Yr/Yr Growth</a:t>
                      </a:r>
                    </a:p>
                  </a:txBody>
                  <a:tcPr marL="44464" marR="7411" marT="7411" marB="0" anchor="b">
                    <a:lnL>
                      <a:noFill/>
                    </a:lnL>
                    <a:lnR>
                      <a:noFill/>
                    </a:lnR>
                    <a:lnT>
                      <a:noFill/>
                    </a:lnT>
                    <a:lnB>
                      <a:noFill/>
                    </a:lnB>
                    <a:noFill/>
                  </a:tcPr>
                </a:tc>
                <a:tc>
                  <a:txBody>
                    <a:bodyPr/>
                    <a:lstStyle/>
                    <a:p>
                      <a:pPr algn="l" fontAlgn="b"/>
                      <a:r>
                        <a:rPr lang="sk-SK" sz="700" b="0" i="1"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412%</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246%</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118%</a:t>
                      </a:r>
                    </a:p>
                  </a:txBody>
                  <a:tcPr marL="7411" marR="7411" marT="7411" marB="0" anchor="b">
                    <a:lnL>
                      <a:noFill/>
                    </a:lnL>
                    <a:lnR>
                      <a:noFill/>
                    </a:lnR>
                    <a:lnT>
                      <a:noFill/>
                    </a:lnT>
                    <a:lnB>
                      <a:noFill/>
                    </a:lnB>
                    <a:noFill/>
                  </a:tcPr>
                </a:tc>
                <a:tc>
                  <a:txBody>
                    <a:bodyPr/>
                    <a:lstStyle/>
                    <a:p>
                      <a:pPr algn="r" fontAlgn="b"/>
                      <a:r>
                        <a:rPr lang="it-IT" sz="700" b="0" i="1" u="none" strike="noStrike">
                          <a:solidFill>
                            <a:srgbClr val="000000"/>
                          </a:solidFill>
                          <a:effectLst/>
                          <a:latin typeface="Glacial Indifference" charset="0"/>
                          <a:ea typeface="Glacial Indifference" charset="0"/>
                          <a:cs typeface="Glacial Indifference" charset="0"/>
                        </a:rPr>
                        <a:t>89%</a:t>
                      </a:r>
                    </a:p>
                  </a:txBody>
                  <a:tcPr marL="7411" marR="7411" marT="7411" marB="0" anchor="b">
                    <a:lnL>
                      <a:noFill/>
                    </a:lnL>
                    <a:lnR>
                      <a:noFill/>
                    </a:lnR>
                    <a:lnT>
                      <a:noFill/>
                    </a:lnT>
                    <a:lnB>
                      <a:noFill/>
                    </a:lnB>
                    <a:noFill/>
                  </a:tcPr>
                </a:tc>
                <a:tc>
                  <a:txBody>
                    <a:bodyPr/>
                    <a:lstStyle/>
                    <a:p>
                      <a:pPr algn="r" fontAlgn="b"/>
                      <a:endParaRPr lang="it-IT"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Variable Costs</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Installation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60,000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120,000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180,000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240,000</a:t>
                      </a:r>
                    </a:p>
                  </a:txBody>
                  <a:tcPr marL="7411" marR="7411" marT="7411" marB="0" anchor="b">
                    <a:lnL>
                      <a:noFill/>
                    </a:lnL>
                    <a:lnR>
                      <a:noFill/>
                    </a:lnR>
                    <a:lnT>
                      <a:noFill/>
                    </a:lnT>
                    <a:lnB>
                      <a:noFill/>
                    </a:lnB>
                    <a:noFill/>
                  </a:tcPr>
                </a:tc>
                <a:tc>
                  <a:txBody>
                    <a:bodyPr/>
                    <a:lstStyle/>
                    <a:p>
                      <a:pPr algn="r"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Gym Servicing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58,000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97,200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288,000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646,800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1,209,600</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sng" strike="noStrike" dirty="0">
                          <a:solidFill>
                            <a:schemeClr val="bg1"/>
                          </a:solidFill>
                          <a:effectLst/>
                          <a:latin typeface="Glacial Indifference" charset="0"/>
                          <a:ea typeface="Glacial Indifference" charset="0"/>
                          <a:cs typeface="Glacial Indifference" charset="0"/>
                        </a:rPr>
                        <a:t>Credit Card Costs</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16,517</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59,785</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168,404</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273,921</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515,186</a:t>
                      </a:r>
                    </a:p>
                  </a:txBody>
                  <a:tcPr marL="7411" marR="7411" marT="7411" marB="0" anchor="b">
                    <a:lnL>
                      <a:noFill/>
                    </a:lnL>
                    <a:lnR>
                      <a:noFill/>
                    </a:lnR>
                    <a:lnT>
                      <a:noFill/>
                    </a:lnT>
                    <a:lnB>
                      <a:noFill/>
                    </a:lnB>
                    <a:noFill/>
                  </a:tcPr>
                </a:tc>
                <a:tc>
                  <a:txBody>
                    <a:bodyPr/>
                    <a:lstStyle/>
                    <a:p>
                      <a:pPr algn="r" fontAlgn="b"/>
                      <a:endParaRPr lang="fi-FI"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a:solidFill>
                            <a:schemeClr val="bg1"/>
                          </a:solidFill>
                          <a:effectLst/>
                          <a:latin typeface="Glacial Indifference" charset="0"/>
                          <a:ea typeface="Glacial Indifference" charset="0"/>
                          <a:cs typeface="Glacial Indifference" charset="0"/>
                        </a:rPr>
                        <a:t>Total Variable Costs</a:t>
                      </a:r>
                    </a:p>
                  </a:txBody>
                  <a:tcPr marL="7411" marR="7411" marT="7411" marB="0" anchor="b">
                    <a:lnL>
                      <a:noFill/>
                    </a:lnL>
                    <a:lnR>
                      <a:noFill/>
                    </a:lnR>
                    <a:lnT>
                      <a:noFill/>
                    </a:lnT>
                    <a:lnB>
                      <a:noFill/>
                    </a:lnB>
                    <a:noFill/>
                  </a:tcPr>
                </a:tc>
                <a:tc>
                  <a:txBody>
                    <a:bodyPr/>
                    <a:lstStyle/>
                    <a:p>
                      <a:pPr algn="r" fontAlgn="b"/>
                      <a:r>
                        <a:rPr lang="uk-UA" sz="700" b="1" i="0" u="none" strike="noStrike">
                          <a:solidFill>
                            <a:srgbClr val="000000"/>
                          </a:solidFill>
                          <a:effectLst/>
                          <a:latin typeface="Glacial Indifference" charset="0"/>
                          <a:ea typeface="Glacial Indifference" charset="0"/>
                          <a:cs typeface="Glacial Indifference" charset="0"/>
                        </a:rPr>
                        <a:t>98,517</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216,985</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576,404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1,100,721</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1,964,786</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Marketing</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137,000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257,050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542,013</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1,020,413</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1,830,448</a:t>
                      </a:r>
                    </a:p>
                  </a:txBody>
                  <a:tcPr marL="7411" marR="7411" marT="7411" marB="0" anchor="b">
                    <a:lnL>
                      <a:noFill/>
                    </a:lnL>
                    <a:lnR>
                      <a:noFill/>
                    </a:lnR>
                    <a:lnT>
                      <a:noFill/>
                    </a:lnT>
                    <a:lnB>
                      <a:noFill/>
                    </a:lnB>
                    <a:noFill/>
                  </a:tcPr>
                </a:tc>
                <a:tc>
                  <a:txBody>
                    <a:bodyPr/>
                    <a:lstStyle/>
                    <a:p>
                      <a:pPr algn="r" fontAlgn="b"/>
                      <a:endParaRPr lang="cs-CZ"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Salaries &amp; Benefits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235,750</a:t>
                      </a:r>
                    </a:p>
                  </a:txBody>
                  <a:tcPr marL="7411" marR="7411" marT="7411" marB="0" anchor="b">
                    <a:lnL>
                      <a:noFill/>
                    </a:lnL>
                    <a:lnR>
                      <a:noFill/>
                    </a:lnR>
                    <a:lnT>
                      <a:noFill/>
                    </a:lnT>
                    <a:lnB>
                      <a:noFill/>
                    </a:lnB>
                    <a:noFill/>
                  </a:tcPr>
                </a:tc>
                <a:tc>
                  <a:txBody>
                    <a:bodyPr/>
                    <a:lstStyle/>
                    <a:p>
                      <a:pPr algn="r" fontAlgn="b"/>
                      <a:r>
                        <a:rPr lang="it-IT" sz="700" b="0" i="0" u="none" strike="noStrike">
                          <a:solidFill>
                            <a:srgbClr val="000000"/>
                          </a:solidFill>
                          <a:effectLst/>
                          <a:latin typeface="Glacial Indifference" charset="0"/>
                          <a:ea typeface="Glacial Indifference" charset="0"/>
                          <a:cs typeface="Glacial Indifference" charset="0"/>
                        </a:rPr>
                        <a:t>1,681,300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3,149,333</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4,968,437</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6,995,059</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uk-UA"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sng" strike="noStrike" dirty="0">
                          <a:solidFill>
                            <a:schemeClr val="bg1"/>
                          </a:solidFill>
                          <a:effectLst/>
                          <a:latin typeface="Glacial Indifference" charset="0"/>
                          <a:ea typeface="Glacial Indifference" charset="0"/>
                          <a:cs typeface="Glacial Indifference" charset="0"/>
                        </a:rPr>
                        <a:t>G&amp;A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69,120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164,640</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398,280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976,260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2,420,670</a:t>
                      </a:r>
                    </a:p>
                  </a:txBody>
                  <a:tcPr marL="7411" marR="7411" marT="7411" marB="0" anchor="b">
                    <a:lnL>
                      <a:noFill/>
                    </a:lnL>
                    <a:lnR>
                      <a:noFill/>
                    </a:lnR>
                    <a:lnT>
                      <a:noFill/>
                    </a:lnT>
                    <a:lnB>
                      <a:noFill/>
                    </a:lnB>
                    <a:noFill/>
                  </a:tcPr>
                </a:tc>
                <a:tc>
                  <a:txBody>
                    <a:bodyPr/>
                    <a:lstStyle/>
                    <a:p>
                      <a:pPr algn="r" fontAlgn="b"/>
                      <a:endParaRPr lang="is-I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Total 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441,870</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2,102,990</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4,089,625</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6,965,110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11,246,177</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EBITDA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-256,701</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-868,426</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363,264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2,902,054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7,567,379</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1" u="none" strike="noStrike">
                          <a:solidFill>
                            <a:schemeClr val="bg1"/>
                          </a:solidFill>
                          <a:effectLst/>
                          <a:latin typeface="Glacial Indifference" charset="0"/>
                          <a:ea typeface="Glacial Indifference" charset="0"/>
                          <a:cs typeface="Glacial Indifference" charset="0"/>
                        </a:rPr>
                        <a:t>Margin</a:t>
                      </a: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-90.5%</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-59.8%</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7.2%</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26.5%</a:t>
                      </a:r>
                    </a:p>
                  </a:txBody>
                  <a:tcPr marL="7411" marR="7411" marT="7411" marB="0" anchor="b">
                    <a:lnL>
                      <a:noFill/>
                    </a:lnL>
                    <a:lnR>
                      <a:noFill/>
                    </a:lnR>
                    <a:lnT>
                      <a:noFill/>
                    </a:lnT>
                    <a:lnB>
                      <a:noFill/>
                    </a:lnB>
                    <a:noFill/>
                  </a:tcPr>
                </a:tc>
                <a:tc>
                  <a:txBody>
                    <a:bodyPr/>
                    <a:lstStyle/>
                    <a:p>
                      <a:pPr algn="r" fontAlgn="b"/>
                      <a:r>
                        <a:rPr lang="hr-HR" sz="700" b="0" i="1" u="none" strike="noStrike" dirty="0">
                          <a:solidFill>
                            <a:srgbClr val="000000"/>
                          </a:solidFill>
                          <a:effectLst/>
                          <a:latin typeface="Glacial Indifference" charset="0"/>
                          <a:ea typeface="Glacial Indifference" charset="0"/>
                          <a:cs typeface="Glacial Indifference" charset="0"/>
                        </a:rPr>
                        <a:t>36.4%</a:t>
                      </a:r>
                    </a:p>
                  </a:txBody>
                  <a:tcPr marL="7411" marR="7411" marT="7411" marB="0" anchor="b">
                    <a:lnL>
                      <a:noFill/>
                    </a:lnL>
                    <a:lnR>
                      <a:noFill/>
                    </a:lnR>
                    <a:lnT>
                      <a:noFill/>
                    </a:lnT>
                    <a:lnB>
                      <a:noFill/>
                    </a:lnB>
                    <a:noFill/>
                  </a:tcPr>
                </a:tc>
                <a:tc>
                  <a:txBody>
                    <a:bodyPr/>
                    <a:lstStyle/>
                    <a:p>
                      <a:pPr algn="r" fontAlgn="b"/>
                      <a:endParaRPr lang="hr-HR"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uk-UA"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none" strike="noStrike" dirty="0">
                          <a:solidFill>
                            <a:schemeClr val="bg1"/>
                          </a:solidFill>
                          <a:effectLst/>
                          <a:latin typeface="Glacial Indifference" charset="0"/>
                          <a:ea typeface="Glacial Indifference" charset="0"/>
                          <a:cs typeface="Glacial Indifference" charset="0"/>
                        </a:rPr>
                        <a:t>D&amp;A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dirty="0">
                          <a:solidFill>
                            <a:srgbClr val="000000"/>
                          </a:solidFill>
                          <a:effectLst/>
                          <a:latin typeface="Glacial Indifference" charset="0"/>
                          <a:ea typeface="Glacial Indifference" charset="0"/>
                          <a:cs typeface="Glacial Indifference" charset="0"/>
                        </a:rPr>
                        <a:t>12,707</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17,036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20,975</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19,344</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15,755</a:t>
                      </a:r>
                    </a:p>
                  </a:txBody>
                  <a:tcPr marL="7411" marR="7411" marT="7411" marB="0" anchor="b">
                    <a:lnL>
                      <a:noFill/>
                    </a:lnL>
                    <a:lnR>
                      <a:noFill/>
                    </a:lnR>
                    <a:lnT>
                      <a:noFill/>
                    </a:lnT>
                    <a:lnB>
                      <a:noFill/>
                    </a:lnB>
                    <a:noFill/>
                  </a:tcPr>
                </a:tc>
                <a:tc>
                  <a:txBody>
                    <a:bodyPr/>
                    <a:lstStyle/>
                    <a:p>
                      <a:pPr algn="r" fontAlgn="b"/>
                      <a:endParaRPr lang="fi-FI"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Operating Income</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-269,408</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-885,463</a:t>
                      </a:r>
                    </a:p>
                  </a:txBody>
                  <a:tcPr marL="7411" marR="7411" marT="7411" marB="0" anchor="b">
                    <a:lnL>
                      <a:noFill/>
                    </a:lnL>
                    <a:lnR>
                      <a:noFill/>
                    </a:lnR>
                    <a:lnT>
                      <a:noFill/>
                    </a:lnT>
                    <a:lnB>
                      <a:noFill/>
                    </a:lnB>
                    <a:noFill/>
                  </a:tcPr>
                </a:tc>
                <a:tc>
                  <a:txBody>
                    <a:bodyPr/>
                    <a:lstStyle/>
                    <a:p>
                      <a:pPr algn="r" fontAlgn="b"/>
                      <a:r>
                        <a:rPr lang="cs-CZ" sz="700" b="1" i="0" u="none" strike="noStrike">
                          <a:solidFill>
                            <a:srgbClr val="000000"/>
                          </a:solidFill>
                          <a:effectLst/>
                          <a:latin typeface="Glacial Indifference" charset="0"/>
                          <a:ea typeface="Glacial Indifference" charset="0"/>
                          <a:cs typeface="Glacial Indifference" charset="0"/>
                        </a:rPr>
                        <a:t>342,289</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2,882,710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7,551,623</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Taxes</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-56,576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-185,947</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71,881</a:t>
                      </a:r>
                    </a:p>
                  </a:txBody>
                  <a:tcPr marL="7411" marR="7411" marT="7411" marB="0" anchor="b">
                    <a:lnL>
                      <a:noFill/>
                    </a:lnL>
                    <a:lnR>
                      <a:noFill/>
                    </a:lnR>
                    <a:lnT>
                      <a:noFill/>
                    </a:lnT>
                    <a:lnB>
                      <a:noFill/>
                    </a:lnB>
                    <a:noFill/>
                  </a:tcPr>
                </a:tc>
                <a:tc>
                  <a:txBody>
                    <a:bodyPr/>
                    <a:lstStyle/>
                    <a:p>
                      <a:pPr algn="r" fontAlgn="b"/>
                      <a:r>
                        <a:rPr lang="is-IS" sz="700" b="0" i="0" u="none" strike="noStrike" dirty="0">
                          <a:solidFill>
                            <a:srgbClr val="000000"/>
                          </a:solidFill>
                          <a:effectLst/>
                          <a:latin typeface="Glacial Indifference" charset="0"/>
                          <a:ea typeface="Glacial Indifference" charset="0"/>
                          <a:cs typeface="Glacial Indifference" charset="0"/>
                        </a:rPr>
                        <a:t>605,369</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1,585,841</a:t>
                      </a:r>
                    </a:p>
                  </a:txBody>
                  <a:tcPr marL="7411" marR="7411" marT="7411" marB="0" anchor="b">
                    <a:lnL>
                      <a:noFill/>
                    </a:lnL>
                    <a:lnR>
                      <a:noFill/>
                    </a:lnR>
                    <a:lnT>
                      <a:noFill/>
                    </a:lnT>
                    <a:lnB>
                      <a:noFill/>
                    </a:lnB>
                    <a:noFill/>
                  </a:tcPr>
                </a:tc>
                <a:tc>
                  <a:txBody>
                    <a:bodyPr/>
                    <a:lstStyle/>
                    <a:p>
                      <a:pPr algn="r" fontAlgn="b"/>
                      <a:endParaRPr lang="fi-FI"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4400">
                <a:tc>
                  <a:txBody>
                    <a:bodyPr/>
                    <a:lstStyle/>
                    <a:p>
                      <a:pPr algn="l" fontAlgn="b"/>
                      <a:endParaRPr lang="en-US" sz="7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Net Income</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-$212,832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-$699,515</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$270,408</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$2,277,341</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$5,965,782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r>
              <a:tr h="111261">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bl>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17</a:t>
            </a:fld>
            <a:endParaRPr dirty="0">
              <a:solidFill>
                <a:schemeClr val="bg1"/>
              </a:solidFill>
              <a:latin typeface="Montserrat"/>
              <a:ea typeface="Montserrat"/>
              <a:cs typeface="Montserrat"/>
              <a:sym typeface="Montserrat"/>
            </a:endParaRPr>
          </a:p>
        </p:txBody>
      </p:sp>
      <p:sp>
        <p:nvSpPr>
          <p:cNvPr id="52" name="TextBox 51"/>
          <p:cNvSpPr txBox="1"/>
          <p:nvPr/>
        </p:nvSpPr>
        <p:spPr>
          <a:xfrm>
            <a:off x="469076" y="4097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sp>
        <p:nvSpPr>
          <p:cNvPr id="17" name="Rectangle 16"/>
          <p:cNvSpPr/>
          <p:nvPr/>
        </p:nvSpPr>
        <p:spPr>
          <a:xfrm>
            <a:off x="5963478" y="1004478"/>
            <a:ext cx="2867370" cy="708414"/>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848431" y="1004478"/>
            <a:ext cx="1115047" cy="708413"/>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04143747"/>
              </p:ext>
            </p:extLst>
          </p:nvPr>
        </p:nvGraphicFramePr>
        <p:xfrm>
          <a:off x="4848431" y="1015115"/>
          <a:ext cx="3982417" cy="655948"/>
        </p:xfrm>
        <a:graphic>
          <a:graphicData uri="http://schemas.openxmlformats.org/drawingml/2006/table">
            <a:tbl>
              <a:tblPr firstRow="1" bandRow="1">
                <a:tableStyleId>{5A111915-BE36-4E01-A7E5-04B1672EAD32}</a:tableStyleId>
              </a:tblPr>
              <a:tblGrid>
                <a:gridCol w="1114558"/>
                <a:gridCol w="578054"/>
                <a:gridCol w="568647"/>
                <a:gridCol w="499719"/>
                <a:gridCol w="577262"/>
                <a:gridCol w="644177"/>
              </a:tblGrid>
              <a:tr h="201791">
                <a:tc>
                  <a:txBody>
                    <a:bodyPr/>
                    <a:lstStyle/>
                    <a:p>
                      <a:r>
                        <a:rPr lang="en-US" sz="700" dirty="0" smtClean="0">
                          <a:solidFill>
                            <a:schemeClr val="bg1"/>
                          </a:solidFill>
                          <a:latin typeface="Glacial Indifference" charset="0"/>
                          <a:ea typeface="Glacial Indifference" charset="0"/>
                          <a:cs typeface="Glacial Indifference" charset="0"/>
                        </a:rPr>
                        <a:t>FYE JUNE</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2052">
                <a:tc>
                  <a:txBody>
                    <a:bodyPr/>
                    <a:lstStyle/>
                    <a:p>
                      <a:r>
                        <a:rPr lang="en-US" sz="700" b="1" dirty="0" smtClean="0">
                          <a:solidFill>
                            <a:schemeClr val="bg1"/>
                          </a:solidFill>
                          <a:latin typeface="Glacial Indifference" charset="0"/>
                          <a:ea typeface="Glacial Indifference" charset="0"/>
                          <a:cs typeface="Glacial Indifference" charset="0"/>
                        </a:rPr>
                        <a:t>Gyms on </a:t>
                      </a:r>
                      <a:r>
                        <a:rPr lang="en-US" sz="700" b="1" dirty="0" err="1" smtClean="0">
                          <a:solidFill>
                            <a:schemeClr val="bg1"/>
                          </a:solidFill>
                          <a:latin typeface="Glacial Indifference" charset="0"/>
                          <a:ea typeface="Glacial Indifference" charset="0"/>
                          <a:cs typeface="Glacial Indifference" charset="0"/>
                        </a:rPr>
                        <a:t>FlexIt</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2,040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3,840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2105">
                <a:tc>
                  <a:txBody>
                    <a:bodyPr/>
                    <a:lstStyle/>
                    <a:p>
                      <a:r>
                        <a:rPr lang="en-US" sz="700" b="1" dirty="0" smtClean="0">
                          <a:solidFill>
                            <a:schemeClr val="bg1"/>
                          </a:solidFill>
                          <a:latin typeface="Glacial Indifference" charset="0"/>
                          <a:ea typeface="Glacial Indifference" charset="0"/>
                          <a:cs typeface="Glacial Indifference" charset="0"/>
                        </a:rPr>
                        <a:t>Gyms Signed Up</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1,200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1,800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2,400</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3" name="Group 2"/>
          <p:cNvGrpSpPr/>
          <p:nvPr/>
        </p:nvGrpSpPr>
        <p:grpSpPr>
          <a:xfrm>
            <a:off x="5196154" y="2326619"/>
            <a:ext cx="3490645" cy="1761877"/>
            <a:chOff x="2333739" y="471505"/>
            <a:chExt cx="3490645" cy="1761877"/>
          </a:xfrm>
        </p:grpSpPr>
        <p:sp>
          <p:nvSpPr>
            <p:cNvPr id="14" name="TextBox 13"/>
            <p:cNvSpPr txBox="1"/>
            <p:nvPr/>
          </p:nvSpPr>
          <p:spPr>
            <a:xfrm>
              <a:off x="2333739" y="471505"/>
              <a:ext cx="3490645" cy="1323439"/>
            </a:xfrm>
            <a:prstGeom prst="rect">
              <a:avLst/>
            </a:prstGeom>
            <a:noFill/>
          </p:spPr>
          <p:txBody>
            <a:bodyPr wrap="square" rtlCol="0">
              <a:spAutoFit/>
            </a:bodyPr>
            <a:lstStyle/>
            <a:p>
              <a:pPr algn="ctr"/>
              <a:r>
                <a:rPr lang="en-US" sz="1600" dirty="0" smtClean="0">
                  <a:solidFill>
                    <a:schemeClr val="bg1"/>
                  </a:solidFill>
                  <a:latin typeface="Glacial Indifference" charset="0"/>
                  <a:ea typeface="Glacial Indifference" charset="0"/>
                  <a:cs typeface="Glacial Indifference" charset="0"/>
                </a:rPr>
                <a:t>Some content here could really help with the layout.</a:t>
              </a:r>
            </a:p>
            <a:p>
              <a:pPr algn="ctr"/>
              <a:r>
                <a:rPr lang="en-US" sz="1600" dirty="0" err="1" smtClean="0">
                  <a:solidFill>
                    <a:schemeClr val="bg1"/>
                  </a:solidFill>
                  <a:latin typeface="Glacial Indifference" charset="0"/>
                  <a:ea typeface="Glacial Indifference" charset="0"/>
                  <a:cs typeface="Glacial Indifference" charset="0"/>
                </a:rPr>
                <a:t>Ie</a:t>
              </a:r>
              <a:r>
                <a:rPr lang="en-US" sz="1600" dirty="0" smtClean="0">
                  <a:solidFill>
                    <a:schemeClr val="bg1"/>
                  </a:solidFill>
                  <a:latin typeface="Glacial Indifference" charset="0"/>
                  <a:ea typeface="Glacial Indifference" charset="0"/>
                  <a:cs typeface="Glacial Indifference" charset="0"/>
                </a:rPr>
                <a:t>. FLEXIT P&amp;L which means x about y (left). FLEXIT FYE for June 2018 through 2023 (above).</a:t>
              </a:r>
              <a:endParaRPr lang="en-US" sz="1600" dirty="0">
                <a:solidFill>
                  <a:schemeClr val="bg1"/>
                </a:solidFill>
                <a:latin typeface="Glacial Indifference" charset="0"/>
                <a:ea typeface="Glacial Indifference" charset="0"/>
                <a:cs typeface="Glacial Indifference" charset="0"/>
              </a:endParaRPr>
            </a:p>
          </p:txBody>
        </p:sp>
        <p:cxnSp>
          <p:nvCxnSpPr>
            <p:cNvPr id="16" name="Straight Connector 15"/>
            <p:cNvCxnSpPr/>
            <p:nvPr/>
          </p:nvCxnSpPr>
          <p:spPr>
            <a:xfrm>
              <a:off x="2403461" y="223338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7304320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26" name="Picture 2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5" name="Rectangle 34"/>
          <p:cNvSpPr/>
          <p:nvPr/>
        </p:nvSpPr>
        <p:spPr>
          <a:xfrm>
            <a:off x="4144061" y="1126141"/>
            <a:ext cx="4754880" cy="3882978"/>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18</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66344" y="415814"/>
            <a:ext cx="5467800" cy="469734"/>
          </a:xfrm>
          <a:prstGeom prst="rect">
            <a:avLst/>
          </a:prstGeom>
          <a:noFill/>
          <a:ln>
            <a:noFill/>
          </a:ln>
        </p:spPr>
        <p:txBody>
          <a:bodyPr spcFirstLastPara="1" wrap="square" lIns="91425" tIns="45720" rIns="91425" bIns="91425"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Investment Details</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2" name="TextBox 1"/>
          <p:cNvSpPr txBox="1"/>
          <p:nvPr/>
        </p:nvSpPr>
        <p:spPr>
          <a:xfrm>
            <a:off x="5598594" y="1294491"/>
            <a:ext cx="1838965" cy="369332"/>
          </a:xfrm>
          <a:prstGeom prst="rect">
            <a:avLst/>
          </a:prstGeom>
          <a:noFill/>
        </p:spPr>
        <p:txBody>
          <a:bodyPr wrap="none" rtlCol="0">
            <a:spAutoFit/>
          </a:bodyPr>
          <a:lstStyle/>
          <a:p>
            <a:pPr algn="ctr"/>
            <a:r>
              <a:rPr lang="en-US" sz="1800" b="1" dirty="0" smtClean="0">
                <a:solidFill>
                  <a:schemeClr val="bg1"/>
                </a:solidFill>
                <a:latin typeface="Glacial Indifference" charset="0"/>
                <a:ea typeface="Glacial Indifference" charset="0"/>
                <a:cs typeface="Glacial Indifference" charset="0"/>
              </a:rPr>
              <a:t>Uses of Capital</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9" name="Content Placeholder 4"/>
          <p:cNvGraphicFramePr>
            <a:graphicFrameLocks/>
          </p:cNvGraphicFramePr>
          <p:nvPr>
            <p:extLst>
              <p:ext uri="{D42A27DB-BD31-4B8C-83A1-F6EECF244321}">
                <p14:modId xmlns:p14="http://schemas.microsoft.com/office/powerpoint/2010/main" val="1765406165"/>
              </p:ext>
            </p:extLst>
          </p:nvPr>
        </p:nvGraphicFramePr>
        <p:xfrm>
          <a:off x="4132185" y="1921796"/>
          <a:ext cx="4759284" cy="2971800"/>
        </p:xfrm>
        <a:graphic>
          <a:graphicData uri="http://schemas.openxmlformats.org/drawingml/2006/table">
            <a:tbl>
              <a:tblPr bandRow="1">
                <a:tableStyleId>{2D5ABB26-0587-4C30-8999-92F81FD0307C}</a:tableStyleId>
              </a:tblPr>
              <a:tblGrid>
                <a:gridCol w="208280"/>
                <a:gridCol w="723787"/>
                <a:gridCol w="1447575"/>
                <a:gridCol w="2171362"/>
                <a:gridCol w="208280"/>
              </a:tblGrid>
              <a:tr h="64008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$72K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Technology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Consumer App</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Tablet</a:t>
                      </a:r>
                      <a:r>
                        <a:rPr lang="en-US" baseline="0" dirty="0" smtClean="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App/Admin Panel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$140K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PR/Marketing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Launch/Ongoing PR</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Targeted</a:t>
                      </a:r>
                      <a:r>
                        <a:rPr lang="en-US" baseline="0" dirty="0" smtClean="0">
                          <a:solidFill>
                            <a:schemeClr val="bg1"/>
                          </a:solidFill>
                          <a:latin typeface="Glacial Indifference" charset="0"/>
                          <a:ea typeface="Glacial Indifference" charset="0"/>
                          <a:cs typeface="Glacial Indifference" charset="0"/>
                        </a:rPr>
                        <a:t> Digital Strategy</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$53K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Working Capital</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 purchase</a:t>
                      </a: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Inventory &amp; Storage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640080">
                <a:tc>
                  <a:txBody>
                    <a:bodyPr/>
                    <a:lstStyle/>
                    <a:p>
                      <a:pPr algn="l"/>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b="1" dirty="0" smtClean="0">
                          <a:solidFill>
                            <a:schemeClr val="bg1"/>
                          </a:solidFill>
                          <a:latin typeface="Glacial Indifference" charset="0"/>
                          <a:ea typeface="Glacial Indifference" charset="0"/>
                          <a:cs typeface="Glacial Indifference" charset="0"/>
                        </a:rPr>
                        <a:t>$235K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algn="l"/>
                      <a:r>
                        <a:rPr lang="en-US" dirty="0" smtClean="0">
                          <a:solidFill>
                            <a:schemeClr val="bg1"/>
                          </a:solidFill>
                          <a:latin typeface="Glacial Indifference" charset="0"/>
                          <a:ea typeface="Glacial Indifference" charset="0"/>
                          <a:cs typeface="Glacial Indifference" charset="0"/>
                        </a:rPr>
                        <a:t>Personnel/Ops</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CTO; </a:t>
                      </a:r>
                      <a:r>
                        <a:rPr lang="en-US" dirty="0" smtClean="0">
                          <a:solidFill>
                            <a:schemeClr val="bg1"/>
                          </a:solidFill>
                          <a:latin typeface="Glacial Indifference" charset="0"/>
                          <a:ea typeface="Glacial Indifference" charset="0"/>
                          <a:cs typeface="Glacial Indifference" charset="0"/>
                        </a:rPr>
                        <a:t>COO; Biz</a:t>
                      </a:r>
                      <a:r>
                        <a:rPr lang="en-US" baseline="0" dirty="0" smtClean="0">
                          <a:solidFill>
                            <a:schemeClr val="bg1"/>
                          </a:solidFill>
                          <a:latin typeface="Glacial Indifference" charset="0"/>
                          <a:ea typeface="Glacial Indifference" charset="0"/>
                          <a:cs typeface="Glacial Indifference" charset="0"/>
                        </a:rPr>
                        <a:t> Dev</a:t>
                      </a:r>
                      <a:endParaRPr lang="en-US" dirty="0" smtClean="0">
                        <a:solidFill>
                          <a:schemeClr val="bg1"/>
                        </a:solidFill>
                        <a:latin typeface="Glacial Indifference" charset="0"/>
                        <a:ea typeface="Glacial Indifference" charset="0"/>
                        <a:cs typeface="Glacial Indifference" charset="0"/>
                      </a:endParaRPr>
                    </a:p>
                    <a:p>
                      <a:pPr marL="0" lvl="0" indent="0" algn="l">
                        <a:buSzPct val="75000"/>
                        <a:buFont typeface="+mj-lt"/>
                        <a:buNone/>
                      </a:pPr>
                      <a:r>
                        <a:rPr lang="en-US" dirty="0" smtClean="0">
                          <a:solidFill>
                            <a:schemeClr val="bg1"/>
                          </a:solidFill>
                          <a:latin typeface="Glacial Indifference" charset="0"/>
                          <a:ea typeface="Glacial Indifference" charset="0"/>
                          <a:cs typeface="Glacial Indifference" charset="0"/>
                        </a:rPr>
                        <a:t>Hardware</a:t>
                      </a:r>
                      <a:r>
                        <a:rPr lang="en-US" baseline="0" dirty="0" smtClean="0">
                          <a:solidFill>
                            <a:schemeClr val="bg1"/>
                          </a:solidFill>
                          <a:latin typeface="Glacial Indifference" charset="0"/>
                          <a:ea typeface="Glacial Indifference" charset="0"/>
                          <a:cs typeface="Glacial Indifference" charset="0"/>
                        </a:rPr>
                        <a:t> Training</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c>
                  <a:txBody>
                    <a:bodyPr/>
                    <a:lstStyle/>
                    <a:p>
                      <a:pPr marL="0" lvl="0" indent="0" algn="l">
                        <a:buSzPct val="75000"/>
                        <a:buFont typeface="+mj-lt"/>
                        <a:buNone/>
                      </a:pP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tcPr>
                </a:tc>
              </a:tr>
              <a:tr h="172430">
                <a:tc>
                  <a:txBody>
                    <a:bodyPr/>
                    <a:lstStyle/>
                    <a:p>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700" dirty="0" smtClean="0">
                        <a:solidFill>
                          <a:srgbClr val="252525"/>
                        </a:solidFill>
                        <a:latin typeface="Glacial Indifference" charset="0"/>
                        <a:ea typeface="Glacial Indifference" charset="0"/>
                        <a:cs typeface="Glacial Indifference" charset="0"/>
                      </a:endParaRPr>
                    </a:p>
                    <a:p>
                      <a:r>
                        <a:rPr lang="en-US" b="1" dirty="0" smtClean="0">
                          <a:solidFill>
                            <a:schemeClr val="bg1"/>
                          </a:solidFill>
                          <a:latin typeface="Glacial Indifference" charset="0"/>
                          <a:ea typeface="Glacial Indifference" charset="0"/>
                          <a:cs typeface="Glacial Indifference" charset="0"/>
                        </a:rPr>
                        <a:t>$500K</a:t>
                      </a:r>
                      <a:endParaRPr lang="en-US" b="1"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112713" indent="-112713">
                        <a:buFont typeface="Arial"/>
                        <a:buChar char="•"/>
                      </a:pPr>
                      <a:endParaRPr lang="en-US" dirty="0">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6" name="Group 5"/>
          <p:cNvGrpSpPr/>
          <p:nvPr/>
        </p:nvGrpSpPr>
        <p:grpSpPr>
          <a:xfrm>
            <a:off x="265567" y="1135452"/>
            <a:ext cx="3645556" cy="3355521"/>
            <a:chOff x="336817" y="1135452"/>
            <a:chExt cx="3645556" cy="3355521"/>
          </a:xfrm>
        </p:grpSpPr>
        <p:sp>
          <p:nvSpPr>
            <p:cNvPr id="29" name="Rectangle 28"/>
            <p:cNvSpPr/>
            <p:nvPr/>
          </p:nvSpPr>
          <p:spPr>
            <a:xfrm>
              <a:off x="336817" y="1135452"/>
              <a:ext cx="3645556" cy="3355521"/>
            </a:xfrm>
            <a:prstGeom prst="rect">
              <a:avLst/>
            </a:prstGeom>
            <a:solidFill>
              <a:srgbClr val="A5A5A6">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739" y="1322058"/>
              <a:ext cx="1383712" cy="369332"/>
            </a:xfrm>
            <a:prstGeom prst="rect">
              <a:avLst/>
            </a:prstGeom>
            <a:noFill/>
          </p:spPr>
          <p:txBody>
            <a:bodyPr wrap="none" rtlCol="0">
              <a:spAutoFit/>
            </a:bodyPr>
            <a:lstStyle/>
            <a:p>
              <a:r>
                <a:rPr lang="en-US" sz="1800" b="1" dirty="0" smtClean="0">
                  <a:solidFill>
                    <a:schemeClr val="bg1"/>
                  </a:solidFill>
                  <a:latin typeface="Glacial Indifference" charset="0"/>
                  <a:ea typeface="Glacial Indifference" charset="0"/>
                  <a:cs typeface="Glacial Indifference" charset="0"/>
                </a:rPr>
                <a:t>Deal Terms</a:t>
              </a:r>
              <a:endParaRPr lang="en-US" sz="1800" b="1" dirty="0">
                <a:solidFill>
                  <a:schemeClr val="bg1"/>
                </a:solidFill>
                <a:latin typeface="Glacial Indifference" charset="0"/>
                <a:ea typeface="Glacial Indifference" charset="0"/>
                <a:cs typeface="Glacial Indifference" charset="0"/>
              </a:endParaRPr>
            </a:p>
          </p:txBody>
        </p:sp>
        <p:graphicFrame>
          <p:nvGraphicFramePr>
            <p:cNvPr id="16" name="Content Placeholder 4"/>
            <p:cNvGraphicFramePr>
              <a:graphicFrameLocks/>
            </p:cNvGraphicFramePr>
            <p:nvPr>
              <p:extLst>
                <p:ext uri="{D42A27DB-BD31-4B8C-83A1-F6EECF244321}">
                  <p14:modId xmlns:p14="http://schemas.microsoft.com/office/powerpoint/2010/main" val="1740043414"/>
                </p:ext>
              </p:extLst>
            </p:nvPr>
          </p:nvGraphicFramePr>
          <p:xfrm>
            <a:off x="336817" y="1930632"/>
            <a:ext cx="3631996" cy="2560320"/>
          </p:xfrm>
          <a:graphic>
            <a:graphicData uri="http://schemas.openxmlformats.org/drawingml/2006/table">
              <a:tbl>
                <a:tblPr bandRow="1">
                  <a:tableStyleId>{2D5ABB26-0587-4C30-8999-92F81FD0307C}</a:tableStyleId>
                </a:tblPr>
                <a:tblGrid>
                  <a:gridCol w="274320"/>
                  <a:gridCol w="1512862"/>
                  <a:gridCol w="1844814"/>
                </a:tblGrid>
                <a:tr h="640080">
                  <a:tc>
                    <a:txBody>
                      <a:bodyPr/>
                      <a:lstStyle/>
                      <a:p>
                        <a:pPr lvl="2"/>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r>
                          <a:rPr lang="en-US" b="1" dirty="0" smtClean="0">
                            <a:solidFill>
                              <a:schemeClr val="bg1"/>
                            </a:solidFill>
                            <a:latin typeface="Glacial Indifference" charset="0"/>
                            <a:ea typeface="Glacial Indifference" charset="0"/>
                            <a:cs typeface="Glacial Indifference" charset="0"/>
                          </a:rPr>
                          <a:t>Raise</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Up to $500K SAFE</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40080">
                  <a:tc>
                    <a:txBody>
                      <a:bodyPr/>
                      <a:lstStyle/>
                      <a:p>
                        <a:pPr lvl="2"/>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r>
                          <a:rPr lang="en-US" b="1" dirty="0" smtClean="0">
                            <a:solidFill>
                              <a:schemeClr val="bg1"/>
                            </a:solidFill>
                            <a:latin typeface="Glacial Indifference" charset="0"/>
                            <a:ea typeface="Glacial Indifference" charset="0"/>
                            <a:cs typeface="Glacial Indifference" charset="0"/>
                          </a:rPr>
                          <a:t>Valuation</a:t>
                        </a:r>
                        <a:r>
                          <a:rPr lang="en-US"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Cap</a:t>
                        </a:r>
                        <a:endParaRPr lang="en-US" b="1" dirty="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solidFill>
                              <a:schemeClr val="bg1"/>
                            </a:solidFill>
                            <a:latin typeface="Glacial Indifference" charset="0"/>
                            <a:ea typeface="Glacial Indifference" charset="0"/>
                            <a:cs typeface="Glacial Indifference" charset="0"/>
                          </a:rPr>
                          <a:t>$2.5M Cap</a:t>
                        </a:r>
                        <a:endParaRPr lang="en-US" dirty="0">
                          <a:solidFill>
                            <a:schemeClr val="bg1"/>
                          </a:solidFill>
                          <a:latin typeface="Glacial Indifference" charset="0"/>
                          <a:ea typeface="Glacial Indifference" charset="0"/>
                          <a:cs typeface="Glacial Indifference" charset="0"/>
                        </a:endParaRP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40080">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smtClean="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chemeClr val="bg1"/>
                            </a:solidFill>
                            <a:latin typeface="Glacial Indifference" charset="0"/>
                            <a:ea typeface="Glacial Indifference" charset="0"/>
                            <a:cs typeface="Glacial Indifference" charset="0"/>
                          </a:rPr>
                          <a:t>Discount</a:t>
                        </a:r>
                        <a:endParaRPr lang="en-US" b="1" dirty="0" smtClean="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20%</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solidFill>
                          <a:srgbClr val="252525"/>
                        </a:solidFill>
                        <a:prstDash val="solid"/>
                        <a:round/>
                        <a:headEnd type="none" w="med" len="med"/>
                        <a:tailEnd type="none" w="med" len="med"/>
                      </a:lnB>
                      <a:lnTlToBr w="12700" cmpd="sng">
                        <a:noFill/>
                        <a:prstDash val="solid"/>
                      </a:lnTlToBr>
                      <a:lnBlToTr w="12700" cmpd="sng">
                        <a:noFill/>
                        <a:prstDash val="solid"/>
                      </a:lnBlToTr>
                    </a:tcPr>
                  </a:tc>
                </a:tr>
                <a:tr h="640080">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b="1" dirty="0" smtClean="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smtClean="0">
                            <a:solidFill>
                              <a:schemeClr val="bg1"/>
                            </a:solidFill>
                            <a:latin typeface="Glacial Indifference" charset="0"/>
                            <a:ea typeface="Glacial Indifference" charset="0"/>
                            <a:cs typeface="Glacial Indifference" charset="0"/>
                          </a:rPr>
                          <a:t>Runway </a:t>
                        </a:r>
                        <a:endParaRPr lang="en-US" b="1" dirty="0" smtClean="0">
                          <a:solidFill>
                            <a:schemeClr val="bg1"/>
                          </a:solidFill>
                          <a:latin typeface="Glacial Indifference" charset="0"/>
                          <a:ea typeface="Glacial Indifference" charset="0"/>
                          <a:cs typeface="Glacial Indifference" charset="0"/>
                        </a:endParaRPr>
                      </a:p>
                    </a:txBody>
                    <a:tcPr anchor="ctr">
                      <a:lnL>
                        <a:noFill/>
                      </a:lnL>
                      <a:lnR w="12700" cap="flat" cmpd="sng" algn="ctr">
                        <a:noFill/>
                        <a:prstDash val="solid"/>
                        <a:round/>
                        <a:headEnd type="none" w="med" len="med"/>
                        <a:tailEnd type="none" w="med" len="med"/>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latin typeface="Glacial Indifference" charset="0"/>
                            <a:ea typeface="Glacial Indifference" charset="0"/>
                            <a:cs typeface="Glacial Indifference" charset="0"/>
                          </a:rPr>
                          <a:t>12 months</a:t>
                        </a:r>
                      </a:p>
                    </a:txBody>
                    <a:tcPr anchor="ctr">
                      <a:lnL w="12700" cap="flat" cmpd="sng" algn="ctr">
                        <a:noFill/>
                        <a:prstDash val="solid"/>
                        <a:round/>
                        <a:headEnd type="none" w="med" len="med"/>
                        <a:tailEnd type="none" w="med" len="med"/>
                      </a:lnL>
                      <a:lnR>
                        <a:noFill/>
                      </a:lnR>
                      <a:lnT w="12700" cap="flat" cmpd="sng" algn="ctr">
                        <a:solidFill>
                          <a:srgbClr val="25252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36" name="Straight Connector 35"/>
            <p:cNvCxnSpPr/>
            <p:nvPr/>
          </p:nvCxnSpPr>
          <p:spPr>
            <a:xfrm>
              <a:off x="574332" y="1762370"/>
              <a:ext cx="315696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p:nvPr/>
        </p:nvCxnSpPr>
        <p:spPr>
          <a:xfrm>
            <a:off x="4748755" y="1762370"/>
            <a:ext cx="3621024"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096557" y="4498848"/>
            <a:ext cx="4754881" cy="0"/>
          </a:xfrm>
          <a:prstGeom prst="line">
            <a:avLst/>
          </a:prstGeom>
          <a:ln w="9525">
            <a:solidFill>
              <a:srgbClr val="25252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481754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13"/>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415" name="Shape 415"/>
          <p:cNvSpPr txBox="1">
            <a:spLocks noGrp="1"/>
          </p:cNvSpPr>
          <p:nvPr>
            <p:ph type="sldNum" idx="12"/>
          </p:nvPr>
        </p:nvSpPr>
        <p:spPr>
          <a:xfrm>
            <a:off x="8686800" y="4826238"/>
            <a:ext cx="365760" cy="18288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19</a:t>
            </a:fld>
            <a:endParaRPr dirty="0">
              <a:solidFill>
                <a:schemeClr val="bg1"/>
              </a:solidFill>
              <a:latin typeface="Montserrat" charset="0"/>
              <a:ea typeface="Montserrat" charset="0"/>
              <a:cs typeface="Montserrat" charset="0"/>
              <a:sym typeface="Montserrat"/>
            </a:endParaRPr>
          </a:p>
        </p:txBody>
      </p:sp>
      <p:sp>
        <p:nvSpPr>
          <p:cNvPr id="416" name="Shape 416"/>
          <p:cNvSpPr txBox="1"/>
          <p:nvPr/>
        </p:nvSpPr>
        <p:spPr>
          <a:xfrm>
            <a:off x="469077" y="411480"/>
            <a:ext cx="5467800" cy="577500"/>
          </a:xfrm>
          <a:prstGeom prst="rect">
            <a:avLst/>
          </a:prstGeom>
          <a:noFill/>
          <a:ln>
            <a:noFill/>
          </a:ln>
        </p:spPr>
        <p:txBody>
          <a:bodyPr spcFirstLastPara="1" wrap="square" lIns="91425" tIns="45720" rIns="91425" bIns="45720" anchor="t" anchorCtr="0">
            <a:noAutofit/>
          </a:bodyPr>
          <a:lstStyle/>
          <a:p>
            <a:pPr marL="0" lvl="0" indent="0" rtl="0">
              <a:spcBef>
                <a:spcPts val="0"/>
              </a:spcBef>
              <a:spcAft>
                <a:spcPts val="0"/>
              </a:spcAft>
              <a:buNone/>
            </a:pPr>
            <a:r>
              <a:rPr lang="en-US" sz="2400" b="1" dirty="0" smtClean="0">
                <a:solidFill>
                  <a:schemeClr val="bg1"/>
                </a:solidFill>
                <a:latin typeface="Glacial Indifference" charset="0"/>
                <a:ea typeface="Glacial Indifference" charset="0"/>
                <a:cs typeface="Glacial Indifference" charset="0"/>
                <a:sym typeface="Montserrat Medium"/>
              </a:rPr>
              <a:t>Mission &amp; Vision</a:t>
            </a:r>
            <a:endParaRPr sz="2400" b="1" dirty="0">
              <a:solidFill>
                <a:schemeClr val="bg1"/>
              </a:solidFill>
              <a:latin typeface="Glacial Indifference" charset="0"/>
              <a:ea typeface="Glacial Indifference" charset="0"/>
              <a:cs typeface="Glacial Indifference" charset="0"/>
              <a:sym typeface="Montserrat Medium"/>
            </a:endParaRPr>
          </a:p>
        </p:txBody>
      </p:sp>
      <p:sp>
        <p:nvSpPr>
          <p:cNvPr id="4" name="TextBox 3"/>
          <p:cNvSpPr txBox="1"/>
          <p:nvPr/>
        </p:nvSpPr>
        <p:spPr>
          <a:xfrm>
            <a:off x="1597908" y="1866691"/>
            <a:ext cx="5939328" cy="1477328"/>
          </a:xfrm>
          <a:prstGeom prst="rect">
            <a:avLst/>
          </a:prstGeom>
          <a:noFill/>
        </p:spPr>
        <p:txBody>
          <a:bodyPr wrap="square" rtlCol="0">
            <a:spAutoFit/>
          </a:bodyPr>
          <a:lstStyle/>
          <a:p>
            <a:pPr algn="ctr"/>
            <a:r>
              <a:rPr lang="en-US" sz="1800" dirty="0">
                <a:solidFill>
                  <a:schemeClr val="bg1"/>
                </a:solidFill>
                <a:latin typeface="Glacial Indifference" charset="0"/>
                <a:ea typeface="Glacial Indifference" charset="0"/>
                <a:cs typeface="Glacial Indifference" charset="0"/>
              </a:rPr>
              <a:t>FLEXIT’s mission is to make fitness more accessible. FLEXIT will enable more individuals to workout where they want, when they want. FLEXIT will accrue more minute across its platform than the largest grossing individual gym chain in the country.</a:t>
            </a:r>
          </a:p>
        </p:txBody>
      </p:sp>
      <p:cxnSp>
        <p:nvCxnSpPr>
          <p:cNvPr id="25" name="Straight Connector 24"/>
          <p:cNvCxnSpPr/>
          <p:nvPr/>
        </p:nvCxnSpPr>
        <p:spPr>
          <a:xfrm>
            <a:off x="2838059" y="1324563"/>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33829" y="3886146"/>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537343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t="10710" r="642" b="6073"/>
          <a:stretch/>
        </p:blipFill>
        <p:spPr>
          <a:xfrm flipH="1">
            <a:off x="0" y="0"/>
            <a:ext cx="9159498" cy="5143500"/>
          </a:xfrm>
          <a:prstGeom prst="rect">
            <a:avLst/>
          </a:prstGeom>
        </p:spPr>
      </p:pic>
      <p:sp>
        <p:nvSpPr>
          <p:cNvPr id="3" name="Slide Number Placeholder 2"/>
          <p:cNvSpPr>
            <a:spLocks noGrp="1"/>
          </p:cNvSpPr>
          <p:nvPr>
            <p:ph type="sldNum" idx="12"/>
          </p:nvPr>
        </p:nvSpPr>
        <p:spPr>
          <a:xfrm>
            <a:off x="8506642"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2</a:t>
            </a:fld>
            <a:endParaRPr lang="uk-UA" dirty="0">
              <a:solidFill>
                <a:schemeClr val="bg1"/>
              </a:solidFill>
              <a:latin typeface="Montserrat" charset="0"/>
              <a:ea typeface="Montserrat" charset="0"/>
              <a:cs typeface="Montserrat" charset="0"/>
            </a:endParaRPr>
          </a:p>
        </p:txBody>
      </p:sp>
      <p:sp>
        <p:nvSpPr>
          <p:cNvPr id="5" name="Shape 62"/>
          <p:cNvSpPr txBox="1"/>
          <p:nvPr/>
        </p:nvSpPr>
        <p:spPr>
          <a:xfrm>
            <a:off x="3355658" y="3184659"/>
            <a:ext cx="2558400" cy="181051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6</a:t>
            </a:r>
            <a:r>
              <a:rPr lang="en-US" sz="4800" b="1" dirty="0" smtClean="0">
                <a:solidFill>
                  <a:srgbClr val="00B4D2"/>
                </a:solidFill>
                <a:latin typeface="Glacial Indifference" charset="0"/>
                <a:ea typeface="Glacial Indifference" charset="0"/>
                <a:cs typeface="Glacial Indifference" charset="0"/>
                <a:sym typeface="Montserrat"/>
              </a:rPr>
              <a:t>7</a:t>
            </a:r>
            <a:r>
              <a:rPr lang="en" sz="4800" b="1" dirty="0" smtClean="0">
                <a:solidFill>
                  <a:srgbClr val="00B4D2"/>
                </a:solidFill>
                <a:latin typeface="Glacial Indifference" charset="0"/>
                <a:ea typeface="Glacial Indifference" charset="0"/>
                <a:cs typeface="Glacial Indifference" charset="0"/>
                <a:sym typeface="Montserrat"/>
              </a:rPr>
              <a:t>% </a:t>
            </a:r>
            <a:endParaRPr sz="4800" b="1" dirty="0">
              <a:solidFill>
                <a:srgbClr val="00B4D2"/>
              </a:solidFill>
              <a:latin typeface="Glacial Indifference" charset="0"/>
              <a:ea typeface="Glacial Indifference" charset="0"/>
              <a:cs typeface="Glacial Indifference" charset="0"/>
              <a:sym typeface="Montserrat"/>
            </a:endParaRPr>
          </a:p>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Of people with gym memberships never use them</a:t>
            </a:r>
            <a:endParaRPr dirty="0">
              <a:solidFill>
                <a:schemeClr val="bg1"/>
              </a:solidFill>
              <a:latin typeface="Glacial Indifference" charset="0"/>
              <a:ea typeface="Glacial Indifference" charset="0"/>
              <a:cs typeface="Glacial Indifference" charset="0"/>
              <a:sym typeface="Montserrat Light"/>
            </a:endParaRPr>
          </a:p>
        </p:txBody>
      </p:sp>
      <p:sp>
        <p:nvSpPr>
          <p:cNvPr id="6" name="Shape 64"/>
          <p:cNvSpPr txBox="1"/>
          <p:nvPr/>
        </p:nvSpPr>
        <p:spPr>
          <a:xfrm>
            <a:off x="5863577" y="3200245"/>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$39</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Per gym membership is wasted due to underutilization</a:t>
            </a:r>
            <a:endParaRPr dirty="0">
              <a:solidFill>
                <a:schemeClr val="bg1"/>
              </a:solidFill>
              <a:latin typeface="Glacial Indifference" charset="0"/>
              <a:ea typeface="Glacial Indifference" charset="0"/>
              <a:cs typeface="Glacial Indifference" charset="0"/>
              <a:sym typeface="Montserrat Light"/>
            </a:endParaRPr>
          </a:p>
        </p:txBody>
      </p:sp>
      <p:sp>
        <p:nvSpPr>
          <p:cNvPr id="7" name="Shape 65"/>
          <p:cNvSpPr txBox="1"/>
          <p:nvPr/>
        </p:nvSpPr>
        <p:spPr>
          <a:xfrm>
            <a:off x="5914058" y="1803178"/>
            <a:ext cx="2558400" cy="18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solidFill>
                  <a:srgbClr val="00B4D2"/>
                </a:solidFill>
                <a:latin typeface="Glacial Indifference" charset="0"/>
                <a:ea typeface="Glacial Indifference" charset="0"/>
                <a:cs typeface="Glacial Indifference" charset="0"/>
                <a:sym typeface="Montserrat"/>
              </a:rPr>
              <a:t>57.25 m</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 dirty="0">
                <a:solidFill>
                  <a:schemeClr val="bg1"/>
                </a:solidFill>
                <a:latin typeface="Glacial Indifference" charset="0"/>
                <a:ea typeface="Glacial Indifference" charset="0"/>
                <a:cs typeface="Glacial Indifference" charset="0"/>
                <a:sym typeface="Montserrat Light"/>
              </a:rPr>
              <a:t>Members of health clubs in the United </a:t>
            </a:r>
            <a:r>
              <a:rPr lang="en" dirty="0" smtClean="0">
                <a:solidFill>
                  <a:schemeClr val="bg1"/>
                </a:solidFill>
                <a:latin typeface="Glacial Indifference" charset="0"/>
                <a:ea typeface="Glacial Indifference" charset="0"/>
                <a:cs typeface="Glacial Indifference" charset="0"/>
                <a:sym typeface="Montserrat Light"/>
              </a:rPr>
              <a:t>States</a:t>
            </a:r>
            <a:endParaRPr dirty="0">
              <a:solidFill>
                <a:schemeClr val="bg1"/>
              </a:solidFill>
              <a:latin typeface="Glacial Indifference" charset="0"/>
              <a:ea typeface="Glacial Indifference" charset="0"/>
              <a:cs typeface="Glacial Indifference" charset="0"/>
              <a:sym typeface="Montserrat Light"/>
            </a:endParaRPr>
          </a:p>
        </p:txBody>
      </p:sp>
      <p:sp>
        <p:nvSpPr>
          <p:cNvPr id="9" name="Rectangle 8"/>
          <p:cNvSpPr/>
          <p:nvPr/>
        </p:nvSpPr>
        <p:spPr>
          <a:xfrm>
            <a:off x="74878" y="4802901"/>
            <a:ext cx="2910054"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latin typeface="Montserrat" charset="0"/>
                <a:ea typeface="Montserrat" charset="0"/>
                <a:cs typeface="Montserrat" charset="0"/>
              </a:rPr>
              <a:t/>
            </a:r>
            <a:br>
              <a:rPr lang="en-US" sz="800" dirty="0">
                <a:latin typeface="Montserrat" charset="0"/>
                <a:ea typeface="Montserrat" charset="0"/>
                <a:cs typeface="Montserrat" charset="0"/>
              </a:rPr>
            </a:br>
            <a:endParaRPr lang="en-US" sz="800" dirty="0">
              <a:latin typeface="Montserrat" charset="0"/>
              <a:ea typeface="Montserrat" charset="0"/>
              <a:cs typeface="Montserrat" charset="0"/>
            </a:endParaRPr>
          </a:p>
        </p:txBody>
      </p:sp>
      <p:sp>
        <p:nvSpPr>
          <p:cNvPr id="2" name="TextBox 1"/>
          <p:cNvSpPr txBox="1"/>
          <p:nvPr/>
        </p:nvSpPr>
        <p:spPr>
          <a:xfrm>
            <a:off x="469075" y="409700"/>
            <a:ext cx="7650480" cy="1200329"/>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The fitness industry is ripe with opportunity, as the evolving needs of consumers challenge traditional models</a:t>
            </a:r>
          </a:p>
        </p:txBody>
      </p:sp>
      <p:sp>
        <p:nvSpPr>
          <p:cNvPr id="13" name="Shape 65"/>
          <p:cNvSpPr txBox="1"/>
          <p:nvPr/>
        </p:nvSpPr>
        <p:spPr>
          <a:xfrm>
            <a:off x="3306433" y="1803178"/>
            <a:ext cx="2558400" cy="13641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smtClean="0">
                <a:solidFill>
                  <a:srgbClr val="00B4D2"/>
                </a:solidFill>
                <a:latin typeface="Glacial Indifference" charset="0"/>
                <a:ea typeface="Glacial Indifference" charset="0"/>
                <a:cs typeface="Glacial Indifference" charset="0"/>
                <a:sym typeface="Montserrat"/>
              </a:rPr>
              <a:t>$21.8B</a:t>
            </a:r>
            <a:endParaRPr sz="4800" b="1" dirty="0">
              <a:solidFill>
                <a:srgbClr val="00B4D2"/>
              </a:solidFill>
              <a:latin typeface="Glacial Indifference" charset="0"/>
              <a:ea typeface="Glacial Indifference" charset="0"/>
              <a:cs typeface="Glacial Indifference" charset="0"/>
              <a:sym typeface="Montserrat"/>
            </a:endParaRPr>
          </a:p>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Rev/year of the gym and health club industry</a:t>
            </a:r>
            <a:endParaRPr dirty="0">
              <a:solidFill>
                <a:schemeClr val="bg1"/>
              </a:solidFill>
              <a:latin typeface="Glacial Indifference" charset="0"/>
              <a:ea typeface="Glacial Indifference" charset="0"/>
              <a:cs typeface="Glacial Indifference" charset="0"/>
              <a:sym typeface="Montserrat Light"/>
            </a:endParaRPr>
          </a:p>
        </p:txBody>
      </p:sp>
      <p:sp>
        <p:nvSpPr>
          <p:cNvPr id="14" name="TextBox 13"/>
          <p:cNvSpPr txBox="1"/>
          <p:nvPr/>
        </p:nvSpPr>
        <p:spPr>
          <a:xfrm>
            <a:off x="7342556" y="91440"/>
            <a:ext cx="2194560"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261326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a:off x="0" y="1783002"/>
            <a:ext cx="9143999" cy="3360497"/>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sym typeface="Montserrat"/>
              </a:rPr>
              <a:t>20</a:t>
            </a:fld>
            <a:endParaRPr dirty="0">
              <a:solidFill>
                <a:schemeClr val="bg1"/>
              </a:solidFill>
              <a:latin typeface="Montserrat" charset="0"/>
              <a:ea typeface="Montserrat" charset="0"/>
              <a:cs typeface="Montserrat" charset="0"/>
              <a:sym typeface="Montserrat"/>
            </a:endParaRPr>
          </a:p>
        </p:txBody>
      </p:sp>
      <p:sp>
        <p:nvSpPr>
          <p:cNvPr id="12" name="TextBox 11"/>
          <p:cNvSpPr txBox="1"/>
          <p:nvPr/>
        </p:nvSpPr>
        <p:spPr>
          <a:xfrm>
            <a:off x="6171417" y="2504348"/>
            <a:ext cx="2375013" cy="646331"/>
          </a:xfrm>
          <a:prstGeom prst="rect">
            <a:avLst/>
          </a:prstGeom>
          <a:noFill/>
        </p:spPr>
        <p:txBody>
          <a:bodyPr wrap="square" rtlCol="0">
            <a:spAutoFit/>
          </a:bodyPr>
          <a:lstStyle/>
          <a:p>
            <a:pPr algn="ctr"/>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321720"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766"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2400196" y="-1685826"/>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134718" y="2509474"/>
            <a:ext cx="2885575" cy="369332"/>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19" name="TextBox 18"/>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SOLUTION | </a:t>
            </a:r>
            <a:r>
              <a:rPr lang="en-US" sz="700" b="1" dirty="0" smtClean="0">
                <a:solidFill>
                  <a:schemeClr val="bg1"/>
                </a:solidFill>
                <a:latin typeface="Glacial Indifference" charset="0"/>
                <a:ea typeface="Glacial Indifference" charset="0"/>
                <a:cs typeface="Glacial Indifference" charset="0"/>
              </a:rPr>
              <a:t>BUSINESS</a:t>
            </a:r>
            <a:endParaRPr lang="en-US" sz="700" b="1" dirty="0">
              <a:solidFill>
                <a:schemeClr val="bg1"/>
              </a:solidFill>
              <a:latin typeface="Glacial Indifference" charset="0"/>
              <a:ea typeface="Glacial Indifference" charset="0"/>
              <a:cs typeface="Glacial Indifference"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22" name="Shape 416"/>
          <p:cNvSpPr txBox="1"/>
          <p:nvPr/>
        </p:nvSpPr>
        <p:spPr>
          <a:xfrm>
            <a:off x="469077" y="411480"/>
            <a:ext cx="5467800" cy="577500"/>
          </a:xfrm>
          <a:prstGeom prst="rect">
            <a:avLst/>
          </a:prstGeom>
          <a:noFill/>
          <a:ln>
            <a:noFill/>
          </a:ln>
        </p:spPr>
        <p:txBody>
          <a:bodyPr spcFirstLastPara="1" wrap="square" lIns="91425" tIns="45720" rIns="91425" bIns="45720" anchor="t" anchorCtr="0">
            <a:no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The Team</a:t>
            </a:r>
          </a:p>
        </p:txBody>
      </p:sp>
    </p:spTree>
    <p:extLst>
      <p:ext uri="{BB962C8B-B14F-4D97-AF65-F5344CB8AC3E}">
        <p14:creationId xmlns:p14="http://schemas.microsoft.com/office/powerpoint/2010/main" val="487201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SemiBold"/>
              </a:rPr>
              <a:t>WORKOUT WHEREVER, WHENEVER.</a:t>
            </a:r>
            <a:endParaRPr sz="2400"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21</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2095426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Glacial Indifference" charset="0"/>
                <a:ea typeface="Glacial Indifference" charset="0"/>
                <a:cs typeface="Glacial Indifference" charset="0"/>
              </a:rPr>
              <a:t>ADDITIONAL COPIES</a:t>
            </a:r>
            <a:endParaRPr lang="en-US" sz="4400" dirty="0">
              <a:latin typeface="Glacial Indifference" charset="0"/>
              <a:ea typeface="Glacial Indifference" charset="0"/>
              <a:cs typeface="Glacial Indifference"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Tree>
    <p:extLst>
      <p:ext uri="{BB962C8B-B14F-4D97-AF65-F5344CB8AC3E}">
        <p14:creationId xmlns:p14="http://schemas.microsoft.com/office/powerpoint/2010/main" val="1655969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SemiBold"/>
              </a:rPr>
              <a:t>WORKOUT WHEREVER, WHENEVER. </a:t>
            </a:r>
            <a:br>
              <a:rPr lang="en-US" sz="2400" dirty="0" smtClean="0">
                <a:solidFill>
                  <a:schemeClr val="bg1"/>
                </a:solidFill>
                <a:latin typeface="Glacial Indifference" charset="0"/>
                <a:ea typeface="Glacial Indifference" charset="0"/>
                <a:cs typeface="Glacial Indifference" charset="0"/>
                <a:sym typeface="Montserrat SemiBold"/>
              </a:rPr>
            </a:br>
            <a:r>
              <a:rPr lang="en-US" sz="2400" dirty="0" smtClean="0">
                <a:solidFill>
                  <a:schemeClr val="bg1"/>
                </a:solidFill>
                <a:latin typeface="Glacial Indifference" charset="0"/>
                <a:ea typeface="Glacial Indifference" charset="0"/>
                <a:cs typeface="Glacial Indifference" charset="0"/>
                <a:sym typeface="Montserrat SemiBold"/>
              </a:rPr>
              <a:t> JUST</a:t>
            </a:r>
            <a:r>
              <a:rPr lang="is-IS" sz="2400" dirty="0" smtClean="0">
                <a:solidFill>
                  <a:schemeClr val="bg1"/>
                </a:solidFill>
                <a:latin typeface="Glacial Indifference" charset="0"/>
                <a:ea typeface="Glacial Indifference" charset="0"/>
                <a:cs typeface="Glacial Indifference" charset="0"/>
                <a:sym typeface="Montserrat SemiBold"/>
              </a:rPr>
              <a:t>…</a:t>
            </a:r>
            <a:endParaRPr sz="2400"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23</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1547526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40"/>
        <p:cNvGrpSpPr/>
        <p:nvPr/>
      </p:nvGrpSpPr>
      <p:grpSpPr>
        <a:xfrm>
          <a:off x="0" y="0"/>
          <a:ext cx="0" cy="0"/>
          <a:chOff x="0" y="0"/>
          <a:chExt cx="0" cy="0"/>
        </a:xfrm>
      </p:grpSpPr>
      <p:sp>
        <p:nvSpPr>
          <p:cNvPr id="442" name="Shape 442"/>
          <p:cNvSpPr txBox="1">
            <a:spLocks noGrp="1"/>
          </p:cNvSpPr>
          <p:nvPr>
            <p:ph type="ctrTitle"/>
          </p:nvPr>
        </p:nvSpPr>
        <p:spPr>
          <a:xfrm>
            <a:off x="372900" y="-482514"/>
            <a:ext cx="8313900" cy="152178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smtClean="0">
                <a:solidFill>
                  <a:schemeClr val="bg1"/>
                </a:solidFill>
                <a:latin typeface="Glacial Indifference" charset="0"/>
                <a:ea typeface="Glacial Indifference" charset="0"/>
                <a:cs typeface="Glacial Indifference" charset="0"/>
                <a:sym typeface="Montserrat SemiBold"/>
              </a:rPr>
              <a:t>WORKOUT WHEREVER, WHENEVER.  JUST</a:t>
            </a:r>
            <a:r>
              <a:rPr lang="is-IS" sz="2400" dirty="0" smtClean="0">
                <a:solidFill>
                  <a:schemeClr val="bg1"/>
                </a:solidFill>
                <a:latin typeface="Glacial Indifference" charset="0"/>
                <a:ea typeface="Glacial Indifference" charset="0"/>
                <a:cs typeface="Glacial Indifference" charset="0"/>
                <a:sym typeface="Montserrat SemiBold"/>
              </a:rPr>
              <a:t>…</a:t>
            </a:r>
            <a:endParaRPr sz="2400" dirty="0">
              <a:solidFill>
                <a:schemeClr val="bg1"/>
              </a:solidFill>
              <a:latin typeface="Glacial Indifference" charset="0"/>
              <a:ea typeface="Glacial Indifference" charset="0"/>
              <a:cs typeface="Glacial Indifference" charset="0"/>
              <a:sym typeface="Montserrat SemiBold"/>
            </a:endParaRPr>
          </a:p>
        </p:txBody>
      </p:sp>
      <p:sp>
        <p:nvSpPr>
          <p:cNvPr id="443" name="Shape 443"/>
          <p:cNvSpPr txBox="1">
            <a:spLocks noGrp="1"/>
          </p:cNvSpPr>
          <p:nvPr>
            <p:ph type="sldNum" idx="12"/>
          </p:nvPr>
        </p:nvSpPr>
        <p:spPr>
          <a:xfrm>
            <a:off x="8695346" y="4809146"/>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24</a:t>
            </a:fld>
            <a:endParaRPr dirty="0">
              <a:solidFill>
                <a:schemeClr val="bg1"/>
              </a:solidFill>
              <a:latin typeface="Montserrat"/>
              <a:ea typeface="Montserrat"/>
              <a:cs typeface="Montserrat"/>
              <a:sym typeface="Montserrat"/>
            </a:endParaRPr>
          </a:p>
        </p:txBody>
      </p:sp>
      <p:sp>
        <p:nvSpPr>
          <p:cNvPr id="6" name="Shape 435"/>
          <p:cNvSpPr txBox="1"/>
          <p:nvPr/>
        </p:nvSpPr>
        <p:spPr>
          <a:xfrm>
            <a:off x="124425" y="3576785"/>
            <a:ext cx="8586000" cy="151652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dirty="0" smtClean="0">
                <a:solidFill>
                  <a:schemeClr val="bg1"/>
                </a:solidFill>
                <a:latin typeface="Montserrat"/>
                <a:ea typeface="Montserrat"/>
                <a:cs typeface="Montserrat"/>
                <a:sym typeface="Montserrat"/>
              </a:rPr>
              <a:t>FlexIt,Inc</a:t>
            </a:r>
            <a:r>
              <a:rPr lang="en" sz="600" dirty="0">
                <a:solidFill>
                  <a:schemeClr val="bg1"/>
                </a:solidFill>
                <a:latin typeface="Montserrat"/>
                <a:ea typeface="Montserrat"/>
                <a:cs typeface="Montserrat"/>
                <a:sym typeface="Montserrat"/>
              </a:rPr>
              <a:t>. Is an a-la-carte non-membership solution to access health and fitness clubs wherever, whenever. FlexIt provides on-demand access to gyms so that users can enjoy the privileges of membership without the hassle, and pay solely for the time they use.</a:t>
            </a:r>
            <a:endParaRPr dirty="0">
              <a:solidFill>
                <a:schemeClr val="bg1"/>
              </a:solidFill>
              <a:latin typeface="Montserrat Light"/>
              <a:ea typeface="Montserrat Light"/>
              <a:cs typeface="Montserrat Light"/>
              <a:sym typeface="Montserrat Light"/>
            </a:endParaRPr>
          </a:p>
          <a:p>
            <a:pPr marL="0" lvl="0" indent="0" rtl="0">
              <a:spcBef>
                <a:spcPts val="0"/>
              </a:spcBef>
              <a:spcAft>
                <a:spcPts val="0"/>
              </a:spcAft>
              <a:buNone/>
            </a:pPr>
            <a:endParaRPr sz="600" dirty="0">
              <a:solidFill>
                <a:schemeClr val="bg1"/>
              </a:solidFill>
              <a:latin typeface="Montserrat"/>
              <a:ea typeface="Montserrat"/>
              <a:cs typeface="Montserrat"/>
              <a:sym typeface="Montserrat"/>
            </a:endParaRPr>
          </a:p>
          <a:p>
            <a:pPr marL="0" lvl="0" indent="0" rtl="0">
              <a:spcBef>
                <a:spcPts val="0"/>
              </a:spcBef>
              <a:spcAft>
                <a:spcPts val="0"/>
              </a:spcAft>
              <a:buNone/>
            </a:pPr>
            <a:r>
              <a:rPr lang="en" sz="600" dirty="0">
                <a:solidFill>
                  <a:schemeClr val="bg1"/>
                </a:solidFill>
                <a:latin typeface="Montserrat"/>
                <a:ea typeface="Montserrat"/>
                <a:cs typeface="Montserrat"/>
                <a:sym typeface="Montserrat"/>
              </a:rPr>
              <a:t>This presentation contains forward-looking statements. In some cases, you can identify forward-looking statements by terms such as “may,” “will,” “should,” “could,” “would,” “expects,” “plans,” “anticipates,” “believes,” “estimates,” “projects,” “predicts,” “potential,” and similar expressions. Forward-looking statements involve assumptions, variables, risks, and uncertainties that may cause actual results, performance, or financial conditions to be materially different from the expectations of future results, performance or financial conditions expressed or implied in such forward-looking statements. Such factors include, but are not limited to our ability to raise capital, develop certain technologies and generate sales, and ability to expand and grow our distribution channels, changes in business plans, regulatory changes and political and economic factors. Actual outcomes and results may differ materially from what is expressed or forecasted in such forward-looking statements due to numerous risks and uncertainties. Certain information provided in this presentation comes from publicly available or third-party sources. While FlexIt, Inc. believes such information to be correct, it makes no expressed or implied representation or warranty as to the accuracy or completeness of any such information or any forward-looking statements set forth in this presentation or as to the reasonableness, accuracy, or completeness of the assumptions from which the forward-looking statements are derived. Forward-looking and all other statements made in this presentation speak only as of the date on which they are made. FlexIt, Inc. has no obligation to update or revise any information or any forward-looking statement to reflect any actual results or changes in its expectations or any change in events, conditions or circumstances on which any such statement is based. This presentation does not constitute or form an offer to sell or issue or solicitation of an offer to purchase or subscribe for any securities of FlexIt, Inc. in any jurisdiction, and no part of this presentation shall form the basis of or be relied upon in connection with any such offer or solicitation or any contract or commitment. Specifically this presentation does not constitute a “prospectus” within the meaning of the U.S. Securities Act of 1933, as amended. The contents of this presentation may not be reproduced, redistributed or passed on, directly or indirectly, to any other person or published, in whole or in part, for any purpose. © FlexIt, Inc.</a:t>
            </a:r>
            <a:endParaRPr sz="600" dirty="0">
              <a:solidFill>
                <a:schemeClr val="bg1"/>
              </a:solidFill>
              <a:latin typeface="Montserrat"/>
              <a:ea typeface="Montserrat"/>
              <a:cs typeface="Montserrat"/>
              <a:sym typeface="Montserrat"/>
            </a:endParaRPr>
          </a:p>
        </p:txBody>
      </p:sp>
      <p:sp>
        <p:nvSpPr>
          <p:cNvPr id="2" name="TextBox 1"/>
          <p:cNvSpPr txBox="1"/>
          <p:nvPr/>
        </p:nvSpPr>
        <p:spPr>
          <a:xfrm>
            <a:off x="3703119" y="2631649"/>
            <a:ext cx="1420582" cy="738664"/>
          </a:xfrm>
          <a:prstGeom prst="rect">
            <a:avLst/>
          </a:prstGeom>
          <a:noFill/>
        </p:spPr>
        <p:txBody>
          <a:bodyPr wrap="none" rtlCol="0">
            <a:spAutoFit/>
          </a:bodyPr>
          <a:lstStyle/>
          <a:p>
            <a:pPr algn="ctr"/>
            <a:r>
              <a:rPr lang="en-US" b="1" dirty="0">
                <a:solidFill>
                  <a:schemeClr val="bg1"/>
                </a:solidFill>
                <a:latin typeface="MuseoSans" charset="0"/>
                <a:ea typeface="MuseoSans" charset="0"/>
                <a:cs typeface="MuseoSans" charset="0"/>
              </a:rPr>
              <a:t>Austin </a:t>
            </a:r>
            <a:r>
              <a:rPr lang="en-US" b="1" dirty="0" smtClean="0">
                <a:solidFill>
                  <a:schemeClr val="bg1"/>
                </a:solidFill>
                <a:latin typeface="MuseoSans" charset="0"/>
                <a:ea typeface="MuseoSans" charset="0"/>
                <a:cs typeface="MuseoSans" charset="0"/>
              </a:rPr>
              <a:t>Cohen</a:t>
            </a:r>
          </a:p>
          <a:p>
            <a:pPr algn="ctr"/>
            <a:r>
              <a:rPr lang="en-US" b="1" dirty="0" smtClean="0">
                <a:solidFill>
                  <a:schemeClr val="bg1"/>
                </a:solidFill>
                <a:latin typeface="MuseoSans" charset="0"/>
                <a:ea typeface="MuseoSans" charset="0"/>
                <a:cs typeface="MuseoSans" charset="0"/>
              </a:rPr>
              <a:t>516.417.2741</a:t>
            </a:r>
          </a:p>
          <a:p>
            <a:pPr algn="ctr"/>
            <a:r>
              <a:rPr lang="en-US" b="1" dirty="0" err="1" smtClean="0">
                <a:solidFill>
                  <a:schemeClr val="bg1"/>
                </a:solidFill>
                <a:latin typeface="MuseoSans" charset="0"/>
                <a:ea typeface="MuseoSans" charset="0"/>
                <a:cs typeface="MuseoSans" charset="0"/>
              </a:rPr>
              <a:t>austin@flexit.fit</a:t>
            </a:r>
            <a:endParaRPr lang="en-US" b="1" dirty="0">
              <a:solidFill>
                <a:schemeClr val="bg1"/>
              </a:solidFill>
              <a:latin typeface="MuseoSans" charset="0"/>
              <a:ea typeface="MuseoSans" charset="0"/>
              <a:cs typeface="Museo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97" y="1414239"/>
            <a:ext cx="7388304" cy="827049"/>
          </a:xfrm>
          <a:prstGeom prst="rect">
            <a:avLst/>
          </a:prstGeom>
        </p:spPr>
      </p:pic>
    </p:spTree>
    <p:extLst>
      <p:ext uri="{BB962C8B-B14F-4D97-AF65-F5344CB8AC3E}">
        <p14:creationId xmlns:p14="http://schemas.microsoft.com/office/powerpoint/2010/main" val="1595985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0" y="0"/>
            <a:ext cx="9143999" cy="1783003"/>
          </a:xfrm>
          <a:prstGeom prst="roundRect">
            <a:avLst>
              <a:gd name="adj" fmla="val 0"/>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25</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939750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04"/>
        <p:cNvGrpSpPr/>
        <p:nvPr/>
      </p:nvGrpSpPr>
      <p:grpSpPr>
        <a:xfrm>
          <a:off x="0" y="0"/>
          <a:ext cx="0" cy="0"/>
          <a:chOff x="0" y="0"/>
          <a:chExt cx="0" cy="0"/>
        </a:xfrm>
      </p:grpSpPr>
      <p:pic>
        <p:nvPicPr>
          <p:cNvPr id="17" name="Picture 16"/>
          <p:cNvPicPr>
            <a:picLocks noChangeAspect="1"/>
          </p:cNvPicPr>
          <p:nvPr/>
        </p:nvPicPr>
        <p:blipFill rotWithShape="1">
          <a:blip r:embed="rId3"/>
          <a:srcRect t="10710" r="642" b="6073"/>
          <a:stretch/>
        </p:blipFill>
        <p:spPr>
          <a:xfrm flipH="1">
            <a:off x="0" y="0"/>
            <a:ext cx="9159498" cy="5143500"/>
          </a:xfrm>
          <a:prstGeom prst="rect">
            <a:avLst/>
          </a:prstGeom>
        </p:spPr>
      </p:pic>
      <p:sp>
        <p:nvSpPr>
          <p:cNvPr id="16" name="Rounded Rectangle 15"/>
          <p:cNvSpPr/>
          <p:nvPr/>
        </p:nvSpPr>
        <p:spPr>
          <a:xfrm flipV="1">
            <a:off x="0" y="0"/>
            <a:ext cx="9143999" cy="1783003"/>
          </a:xfrm>
          <a:prstGeom prst="roundRect">
            <a:avLst>
              <a:gd name="adj" fmla="val 0"/>
            </a:avLst>
          </a:prstGeom>
          <a:solidFill>
            <a:srgbClr val="1A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Shape 406"/>
          <p:cNvSpPr txBox="1">
            <a:spLocks noGrp="1"/>
          </p:cNvSpPr>
          <p:nvPr>
            <p:ph type="sldNum" idx="12"/>
          </p:nvPr>
        </p:nvSpPr>
        <p:spPr>
          <a:xfrm>
            <a:off x="8686800" y="4804145"/>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charset="0"/>
                <a:ea typeface="Montserrat" charset="0"/>
                <a:cs typeface="Montserrat" charset="0"/>
                <a:sym typeface="Montserrat"/>
              </a:rPr>
              <a:t>26</a:t>
            </a:fld>
            <a:endParaRPr dirty="0">
              <a:solidFill>
                <a:schemeClr val="tx1"/>
              </a:solidFill>
              <a:latin typeface="Montserrat" charset="0"/>
              <a:ea typeface="Montserrat" charset="0"/>
              <a:cs typeface="Montserrat" charset="0"/>
              <a:sym typeface="Montserrat"/>
            </a:endParaRPr>
          </a:p>
        </p:txBody>
      </p:sp>
      <p:sp>
        <p:nvSpPr>
          <p:cNvPr id="12" name="TextBox 11"/>
          <p:cNvSpPr txBox="1"/>
          <p:nvPr/>
        </p:nvSpPr>
        <p:spPr>
          <a:xfrm>
            <a:off x="6515801" y="2504348"/>
            <a:ext cx="2375013" cy="646331"/>
          </a:xfrm>
          <a:prstGeom prst="rect">
            <a:avLst/>
          </a:prstGeom>
          <a:noFill/>
        </p:spPr>
        <p:txBody>
          <a:bodyPr wrap="square" rtlCol="0">
            <a:spAutoFit/>
          </a:bodyPr>
          <a:lstStyle/>
          <a:p>
            <a:r>
              <a:rPr lang="en-US" sz="1800" dirty="0">
                <a:solidFill>
                  <a:schemeClr val="bg1"/>
                </a:solidFill>
                <a:latin typeface="Glacial Indifference" charset="0"/>
                <a:ea typeface="Glacial Indifference" charset="0"/>
                <a:cs typeface="Glacial Indifference" charset="0"/>
              </a:rPr>
              <a:t>Head of Biz Dev </a:t>
            </a:r>
            <a:r>
              <a:rPr lang="mr-IN" sz="1800" dirty="0">
                <a:solidFill>
                  <a:schemeClr val="bg1"/>
                </a:solidFill>
                <a:latin typeface="Glacial Indifference" charset="0"/>
                <a:ea typeface="Glacial Indifference" charset="0"/>
                <a:cs typeface="Glacial Indifference" charset="0"/>
              </a:rPr>
              <a:t>–</a:t>
            </a:r>
            <a:r>
              <a:rPr lang="en-US" sz="1800" dirty="0">
                <a:solidFill>
                  <a:schemeClr val="bg1"/>
                </a:solidFill>
                <a:latin typeface="Glacial Indifference" charset="0"/>
                <a:ea typeface="Glacial Indifference" charset="0"/>
                <a:cs typeface="Glacial Indifference" charset="0"/>
              </a:rPr>
              <a:t> Michael </a:t>
            </a:r>
            <a:r>
              <a:rPr lang="en-US" sz="1800" dirty="0" smtClean="0">
                <a:solidFill>
                  <a:schemeClr val="bg1"/>
                </a:solidFill>
                <a:latin typeface="Glacial Indifference" charset="0"/>
                <a:ea typeface="Glacial Indifference" charset="0"/>
                <a:cs typeface="Glacial Indifference" charset="0"/>
              </a:rPr>
              <a:t>Rojas</a:t>
            </a:r>
            <a:endParaRPr lang="en-US" sz="1800" dirty="0">
              <a:solidFill>
                <a:schemeClr val="bg1"/>
              </a:solidFill>
              <a:latin typeface="Glacial Indifference" charset="0"/>
              <a:ea typeface="Glacial Indifference" charset="0"/>
              <a:cs typeface="Glacial Indifference" charset="0"/>
            </a:endParaRPr>
          </a:p>
        </p:txBody>
      </p:sp>
      <p:sp>
        <p:nvSpPr>
          <p:cNvPr id="13" name="TextBox 12"/>
          <p:cNvSpPr txBox="1"/>
          <p:nvPr/>
        </p:nvSpPr>
        <p:spPr>
          <a:xfrm>
            <a:off x="535474" y="2509475"/>
            <a:ext cx="2885575" cy="646331"/>
          </a:xfrm>
          <a:prstGeom prst="rect">
            <a:avLst/>
          </a:prstGeom>
          <a:noFill/>
        </p:spPr>
        <p:txBody>
          <a:bodyPr wrap="square" rtlCol="0">
            <a:spAutoFit/>
          </a:bodyPr>
          <a:lstStyle/>
          <a:p>
            <a:pPr algn="ctr"/>
            <a:r>
              <a:rPr lang="en-US" sz="1800" dirty="0" smtClean="0">
                <a:solidFill>
                  <a:schemeClr val="bg1"/>
                </a:solidFill>
                <a:latin typeface="Glacial Indifference" charset="0"/>
                <a:ea typeface="Glacial Indifference" charset="0"/>
                <a:cs typeface="Glacial Indifference" charset="0"/>
              </a:rPr>
              <a:t>CEO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a:t>
            </a:r>
            <a:r>
              <a:rPr lang="en-US" sz="1800" dirty="0">
                <a:solidFill>
                  <a:schemeClr val="bg1"/>
                </a:solidFill>
                <a:latin typeface="Glacial Indifference" charset="0"/>
                <a:ea typeface="Glacial Indifference" charset="0"/>
                <a:cs typeface="Glacial Indifference" charset="0"/>
              </a:rPr>
              <a:t>Austin Cohen</a:t>
            </a:r>
          </a:p>
          <a:p>
            <a:pPr algn="ctr"/>
            <a:endParaRPr lang="en-US" sz="1800" dirty="0">
              <a:solidFill>
                <a:schemeClr val="bg1"/>
              </a:solidFill>
              <a:latin typeface="Glacial Indifference" charset="0"/>
              <a:ea typeface="Glacial Indifference" charset="0"/>
              <a:cs typeface="Glacial Indifference" charset="0"/>
            </a:endParaRPr>
          </a:p>
        </p:txBody>
      </p:sp>
      <p:pic>
        <p:nvPicPr>
          <p:cNvPr id="4" name="Picture 3" descr="AAEAAQAAAAAAAABjAAAAJDliYWI5OWVjLTNiNWItNGQxZC1hOTY4LTc4MjIwZmUzYzU3Y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420" y="1184161"/>
            <a:ext cx="1133159" cy="1133159"/>
          </a:xfrm>
          <a:prstGeom prst="ellipse">
            <a:avLst/>
          </a:prstGeom>
        </p:spPr>
      </p:pic>
      <p:pic>
        <p:nvPicPr>
          <p:cNvPr id="5" name="Picture 4"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1214729" y="1184161"/>
            <a:ext cx="1145693" cy="1145693"/>
          </a:xfrm>
          <a:prstGeom prst="ellipse">
            <a:avLst/>
          </a:prstGeom>
        </p:spPr>
      </p:pic>
      <p:sp>
        <p:nvSpPr>
          <p:cNvPr id="21" name="TextBox 20"/>
          <p:cNvSpPr txBox="1"/>
          <p:nvPr/>
        </p:nvSpPr>
        <p:spPr>
          <a:xfrm>
            <a:off x="457200" y="274320"/>
            <a:ext cx="4343603" cy="605294"/>
          </a:xfrm>
          <a:prstGeom prst="rect">
            <a:avLst/>
          </a:prstGeom>
          <a:noFill/>
        </p:spPr>
        <p:txBody>
          <a:bodyPr wrap="square" rtlCol="0">
            <a:spAutoFit/>
          </a:bodyPr>
          <a:lstStyle/>
          <a:p>
            <a:pPr>
              <a:lnSpc>
                <a:spcPts val="4000"/>
              </a:lnSpc>
            </a:pPr>
            <a:r>
              <a:rPr lang="en-US" sz="2400" b="1" dirty="0" smtClean="0">
                <a:solidFill>
                  <a:schemeClr val="bg1"/>
                </a:solidFill>
                <a:latin typeface="Glacial Indifference" charset="0"/>
                <a:ea typeface="Glacial Indifference" charset="0"/>
                <a:cs typeface="Glacial Indifference" charset="0"/>
              </a:rPr>
              <a:t>The Team</a:t>
            </a:r>
            <a:endParaRPr lang="en-US" sz="2400" b="1" dirty="0">
              <a:solidFill>
                <a:schemeClr val="bg1"/>
              </a:solidFill>
              <a:latin typeface="Glacial Indifference" charset="0"/>
              <a:ea typeface="Glacial Indifference" charset="0"/>
              <a:cs typeface="Glacial Indifference" charset="0"/>
            </a:endParaRPr>
          </a:p>
        </p:txBody>
      </p:sp>
      <p:sp>
        <p:nvSpPr>
          <p:cNvPr id="14" name="TextBox 13"/>
          <p:cNvSpPr txBox="1"/>
          <p:nvPr/>
        </p:nvSpPr>
        <p:spPr>
          <a:xfrm>
            <a:off x="3764109" y="2509474"/>
            <a:ext cx="2885575" cy="369332"/>
          </a:xfrm>
          <a:prstGeom prst="rect">
            <a:avLst/>
          </a:prstGeom>
          <a:noFill/>
        </p:spPr>
        <p:txBody>
          <a:bodyPr wrap="square" rtlCol="0">
            <a:spAutoFit/>
          </a:bodyPr>
          <a:lstStyle/>
          <a:p>
            <a:r>
              <a:rPr lang="en-US" sz="1800" dirty="0" smtClean="0">
                <a:solidFill>
                  <a:schemeClr val="bg1"/>
                </a:solidFill>
                <a:latin typeface="Glacial Indifference" charset="0"/>
                <a:ea typeface="Glacial Indifference" charset="0"/>
                <a:cs typeface="Glacial Indifference" charset="0"/>
              </a:rPr>
              <a:t>TBD </a:t>
            </a:r>
            <a:r>
              <a:rPr lang="mr-IN" sz="1800" dirty="0" smtClean="0">
                <a:solidFill>
                  <a:schemeClr val="bg1"/>
                </a:solidFill>
                <a:latin typeface="Glacial Indifference" charset="0"/>
                <a:ea typeface="Glacial Indifference" charset="0"/>
                <a:cs typeface="Glacial Indifference" charset="0"/>
              </a:rPr>
              <a:t>–</a:t>
            </a:r>
            <a:r>
              <a:rPr lang="en-US" sz="1800" dirty="0" smtClean="0">
                <a:solidFill>
                  <a:schemeClr val="bg1"/>
                </a:solidFill>
                <a:latin typeface="Glacial Indifference" charset="0"/>
                <a:ea typeface="Glacial Indifference" charset="0"/>
                <a:cs typeface="Glacial Indifference" charset="0"/>
              </a:rPr>
              <a:t> Kevin Batista</a:t>
            </a:r>
            <a:endParaRPr lang="en-US" sz="1800" dirty="0">
              <a:solidFill>
                <a:schemeClr val="bg1"/>
              </a:solidFill>
              <a:latin typeface="Glacial Indifference" charset="0"/>
              <a:ea typeface="Glacial Indifference" charset="0"/>
              <a:cs typeface="Glacial Indifference" charset="0"/>
            </a:endParaRPr>
          </a:p>
        </p:txBody>
      </p:sp>
      <p:pic>
        <p:nvPicPr>
          <p:cNvPr id="22" name="Picture 21"/>
          <p:cNvPicPr>
            <a:picLocks noChangeAspect="1"/>
          </p:cNvPicPr>
          <p:nvPr/>
        </p:nvPicPr>
        <p:blipFill>
          <a:blip r:embed="rId6"/>
          <a:stretch>
            <a:fillRect/>
          </a:stretch>
        </p:blipFill>
        <p:spPr>
          <a:xfrm>
            <a:off x="173737" y="137160"/>
            <a:ext cx="883919" cy="100584"/>
          </a:xfrm>
          <a:prstGeom prst="rect">
            <a:avLst/>
          </a:prstGeom>
        </p:spPr>
      </p:pic>
      <p:sp>
        <p:nvSpPr>
          <p:cNvPr id="23" name="TextBox 22"/>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24" name="Picture 23" descr="2211019-large.jpg"/>
          <p:cNvPicPr>
            <a:picLocks noChangeAspect="1"/>
          </p:cNvPicPr>
          <p:nvPr/>
        </p:nvPicPr>
        <p:blipFill rotWithShape="1">
          <a:blip r:embed="rId5">
            <a:extLst>
              <a:ext uri="{28A0092B-C50C-407E-A947-70E740481C1C}">
                <a14:useLocalDpi xmlns:a14="http://schemas.microsoft.com/office/drawing/2010/main" val="0"/>
              </a:ext>
            </a:extLst>
          </a:blip>
          <a:srcRect l="6817" t="7025" r="5230" b="6817"/>
          <a:stretch/>
        </p:blipFill>
        <p:spPr>
          <a:xfrm>
            <a:off x="6796268" y="1184161"/>
            <a:ext cx="1145693" cy="1145693"/>
          </a:xfrm>
          <a:prstGeom prst="ellipse">
            <a:avLst/>
          </a:prstGeom>
        </p:spPr>
      </p:pic>
      <p:sp>
        <p:nvSpPr>
          <p:cNvPr id="26" name="TextBox 25"/>
          <p:cNvSpPr txBox="1"/>
          <p:nvPr/>
        </p:nvSpPr>
        <p:spPr>
          <a:xfrm>
            <a:off x="6023356" y="3222867"/>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7" name="TextBox 26"/>
          <p:cNvSpPr txBox="1"/>
          <p:nvPr/>
        </p:nvSpPr>
        <p:spPr>
          <a:xfrm>
            <a:off x="3226241" y="3210333"/>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
        <p:nvSpPr>
          <p:cNvPr id="28" name="TextBox 27"/>
          <p:cNvSpPr txBox="1"/>
          <p:nvPr/>
        </p:nvSpPr>
        <p:spPr>
          <a:xfrm>
            <a:off x="441817" y="3210332"/>
            <a:ext cx="2691515" cy="954107"/>
          </a:xfrm>
          <a:prstGeom prst="rect">
            <a:avLst/>
          </a:prstGeom>
          <a:noFill/>
        </p:spPr>
        <p:txBody>
          <a:bodyPr wrap="square" rtlCol="0">
            <a:spAutoFit/>
          </a:bodyPr>
          <a:lstStyle/>
          <a:p>
            <a:pPr algn="ctr"/>
            <a:r>
              <a:rPr lang="en-US" dirty="0" err="1">
                <a:solidFill>
                  <a:schemeClr val="bg1"/>
                </a:solidFill>
                <a:latin typeface="Glacial Indifference" charset="0"/>
                <a:ea typeface="Glacial Indifference" charset="0"/>
                <a:cs typeface="Glacial Indifference" charset="0"/>
              </a:rPr>
              <a:t>Sed</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ornare</a:t>
            </a:r>
            <a:r>
              <a:rPr lang="en-US" dirty="0">
                <a:solidFill>
                  <a:schemeClr val="bg1"/>
                </a:solidFill>
                <a:latin typeface="Glacial Indifference" charset="0"/>
                <a:ea typeface="Glacial Indifference" charset="0"/>
                <a:cs typeface="Glacial Indifference" charset="0"/>
              </a:rPr>
              <a:t> at </a:t>
            </a:r>
            <a:r>
              <a:rPr lang="en-US" dirty="0" err="1">
                <a:solidFill>
                  <a:schemeClr val="bg1"/>
                </a:solidFill>
                <a:latin typeface="Glacial Indifference" charset="0"/>
                <a:ea typeface="Glacial Indifference" charset="0"/>
                <a:cs typeface="Glacial Indifference" charset="0"/>
              </a:rPr>
              <a:t>felis</a:t>
            </a:r>
            <a:r>
              <a:rPr lang="en-US" dirty="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vel</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fdasf</a:t>
            </a:r>
            <a:r>
              <a:rPr lang="en-US" dirty="0" smtClean="0">
                <a:solidFill>
                  <a:schemeClr val="bg1"/>
                </a:solidFill>
                <a:latin typeface="Glacial Indifference" charset="0"/>
                <a:ea typeface="Glacial Indifference" charset="0"/>
                <a:cs typeface="Glacial Indifference" charset="0"/>
              </a:rPr>
              <a:t> </a:t>
            </a:r>
            <a:r>
              <a:rPr lang="en-US" dirty="0" err="1" smtClean="0">
                <a:solidFill>
                  <a:schemeClr val="bg1"/>
                </a:solidFill>
                <a:latin typeface="Glacial Indifference" charset="0"/>
                <a:ea typeface="Glacial Indifference" charset="0"/>
                <a:cs typeface="Glacial Indifference" charset="0"/>
              </a:rPr>
              <a:t>fd</a:t>
            </a:r>
            <a:r>
              <a:rPr lang="en-US" dirty="0" smtClean="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Suspendisse</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suscipit</a:t>
            </a:r>
            <a:r>
              <a:rPr lang="en-US" dirty="0">
                <a:solidFill>
                  <a:schemeClr val="bg1"/>
                </a:solidFill>
                <a:latin typeface="Glacial Indifference" charset="0"/>
                <a:ea typeface="Glacial Indifference" charset="0"/>
                <a:cs typeface="Glacial Indifference" charset="0"/>
              </a:rPr>
              <a:t> </a:t>
            </a:r>
            <a:r>
              <a:rPr lang="en-US" dirty="0" smtClean="0">
                <a:solidFill>
                  <a:schemeClr val="bg1"/>
                </a:solidFill>
                <a:latin typeface="Glacial Indifference" charset="0"/>
                <a:ea typeface="Glacial Indifference" charset="0"/>
                <a:cs typeface="Glacial Indifference" charset="0"/>
              </a:rPr>
              <a:t>quam</a:t>
            </a:r>
          </a:p>
          <a:p>
            <a:pPr algn="ctr"/>
            <a:r>
              <a:rPr lang="en-US" dirty="0" smtClean="0">
                <a:solidFill>
                  <a:schemeClr val="bg1"/>
                </a:solidFill>
                <a:latin typeface="Glacial Indifference" charset="0"/>
                <a:ea typeface="Glacial Indifference" charset="0"/>
                <a:cs typeface="Glacial Indifference" charset="0"/>
              </a:rPr>
              <a:t> </a:t>
            </a:r>
            <a:r>
              <a:rPr lang="en-US" dirty="0">
                <a:solidFill>
                  <a:schemeClr val="bg1"/>
                </a:solidFill>
                <a:latin typeface="Glacial Indifference" charset="0"/>
                <a:ea typeface="Glacial Indifference" charset="0"/>
                <a:cs typeface="Glacial Indifference" charset="0"/>
              </a:rPr>
              <a:t>quam </a:t>
            </a:r>
            <a:r>
              <a:rPr lang="en-US" dirty="0" err="1">
                <a:solidFill>
                  <a:schemeClr val="bg1"/>
                </a:solidFill>
                <a:latin typeface="Glacial Indifference" charset="0"/>
                <a:ea typeface="Glacial Indifference" charset="0"/>
                <a:cs typeface="Glacial Indifference" charset="0"/>
              </a:rPr>
              <a:t>facilisis</a:t>
            </a:r>
            <a:r>
              <a:rPr lang="en-US" dirty="0">
                <a:solidFill>
                  <a:schemeClr val="bg1"/>
                </a:solidFill>
                <a:latin typeface="Glacial Indifference" charset="0"/>
                <a:ea typeface="Glacial Indifference" charset="0"/>
                <a:cs typeface="Glacial Indifference" charset="0"/>
              </a:rPr>
              <a:t>, et </a:t>
            </a:r>
            <a:r>
              <a:rPr lang="en-US" dirty="0" err="1" smtClean="0">
                <a:solidFill>
                  <a:schemeClr val="bg1"/>
                </a:solidFill>
                <a:latin typeface="Glacial Indifference" charset="0"/>
                <a:ea typeface="Glacial Indifference" charset="0"/>
                <a:cs typeface="Glacial Indifference" charset="0"/>
              </a:rPr>
              <a:t>facilispulvinar</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Donec</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cursus</a:t>
            </a:r>
            <a:r>
              <a:rPr lang="en-US" dirty="0">
                <a:solidFill>
                  <a:schemeClr val="bg1"/>
                </a:solidFill>
                <a:latin typeface="Glacial Indifference" charset="0"/>
                <a:ea typeface="Glacial Indifference" charset="0"/>
                <a:cs typeface="Glacial Indifference" charset="0"/>
              </a:rPr>
              <a:t> </a:t>
            </a:r>
            <a:r>
              <a:rPr lang="en-US" dirty="0" err="1">
                <a:solidFill>
                  <a:schemeClr val="bg1"/>
                </a:solidFill>
                <a:latin typeface="Glacial Indifference" charset="0"/>
                <a:ea typeface="Glacial Indifference" charset="0"/>
                <a:cs typeface="Glacial Indifference" charset="0"/>
              </a:rPr>
              <a:t>efficitur</a:t>
            </a:r>
            <a:r>
              <a:rPr lang="en-US" dirty="0">
                <a:solidFill>
                  <a:schemeClr val="bg1"/>
                </a:solidFill>
                <a:latin typeface="Glacial Indifference" charset="0"/>
                <a:ea typeface="Glacial Indifference" charset="0"/>
                <a:cs typeface="Glacial Indifference" charset="0"/>
              </a:rPr>
              <a:t> mi,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7"/>
        <p:cNvGrpSpPr/>
        <p:nvPr/>
      </p:nvGrpSpPr>
      <p:grpSpPr>
        <a:xfrm>
          <a:off x="0" y="0"/>
          <a:ext cx="0" cy="0"/>
          <a:chOff x="0" y="0"/>
          <a:chExt cx="0" cy="0"/>
        </a:xfrm>
      </p:grpSpPr>
      <p:pic>
        <p:nvPicPr>
          <p:cNvPr id="60" name="Picture 59"/>
          <p:cNvPicPr>
            <a:picLocks noChangeAspect="1"/>
          </p:cNvPicPr>
          <p:nvPr/>
        </p:nvPicPr>
        <p:blipFill rotWithShape="1">
          <a:blip r:embed="rId3"/>
          <a:srcRect t="10709" r="642" b="6352"/>
          <a:stretch/>
        </p:blipFill>
        <p:spPr>
          <a:xfrm flipH="1">
            <a:off x="0" y="0"/>
            <a:ext cx="9159498" cy="5126182"/>
          </a:xfrm>
          <a:prstGeom prst="rect">
            <a:avLst/>
          </a:prstGeom>
        </p:spPr>
      </p:pic>
      <p:graphicFrame>
        <p:nvGraphicFramePr>
          <p:cNvPr id="9" name="Chart 8"/>
          <p:cNvGraphicFramePr/>
          <p:nvPr>
            <p:extLst>
              <p:ext uri="{D42A27DB-BD31-4B8C-83A1-F6EECF244321}">
                <p14:modId xmlns:p14="http://schemas.microsoft.com/office/powerpoint/2010/main" val="1882384622"/>
              </p:ext>
            </p:extLst>
          </p:nvPr>
        </p:nvGraphicFramePr>
        <p:xfrm>
          <a:off x="74696" y="836197"/>
          <a:ext cx="9330233" cy="3438322"/>
        </p:xfrm>
        <a:graphic>
          <a:graphicData uri="http://schemas.openxmlformats.org/drawingml/2006/chart">
            <c:chart xmlns:c="http://schemas.openxmlformats.org/drawingml/2006/chart" xmlns:r="http://schemas.openxmlformats.org/officeDocument/2006/relationships" r:id="rId4"/>
          </a:graphicData>
        </a:graphic>
      </p:graphicFrame>
      <p:sp>
        <p:nvSpPr>
          <p:cNvPr id="38"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27</a:t>
            </a:fld>
            <a:endParaRPr dirty="0">
              <a:solidFill>
                <a:schemeClr val="tx1"/>
              </a:solidFill>
              <a:latin typeface="Montserrat"/>
              <a:ea typeface="Montserrat"/>
              <a:cs typeface="Montserrat"/>
              <a:sym typeface="Montserrat"/>
            </a:endParaRPr>
          </a:p>
        </p:txBody>
      </p:sp>
      <p:sp>
        <p:nvSpPr>
          <p:cNvPr id="39"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40" name="TextBox 39"/>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41" name="Picture 40"/>
          <p:cNvPicPr>
            <a:picLocks noChangeAspect="1"/>
          </p:cNvPicPr>
          <p:nvPr/>
        </p:nvPicPr>
        <p:blipFill>
          <a:blip r:embed="rId5"/>
          <a:stretch>
            <a:fillRect/>
          </a:stretch>
        </p:blipFill>
        <p:spPr>
          <a:xfrm>
            <a:off x="173737" y="137160"/>
            <a:ext cx="883919" cy="100584"/>
          </a:xfrm>
          <a:prstGeom prst="rect">
            <a:avLst/>
          </a:prstGeom>
        </p:spPr>
      </p:pic>
      <p:sp>
        <p:nvSpPr>
          <p:cNvPr id="48" name="TextBox 47"/>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pic>
        <p:nvPicPr>
          <p:cNvPr id="57" name="Shape 356" descr="Image result for crossfit logo"/>
          <p:cNvPicPr preferRelativeResize="0"/>
          <p:nvPr/>
        </p:nvPicPr>
        <p:blipFill>
          <a:blip r:embed="rId6">
            <a:alphaModFix/>
          </a:blip>
          <a:stretch>
            <a:fillRect/>
          </a:stretch>
        </p:blipFill>
        <p:spPr>
          <a:xfrm>
            <a:off x="840392" y="4178942"/>
            <a:ext cx="738984" cy="193538"/>
          </a:xfrm>
          <a:prstGeom prst="rect">
            <a:avLst/>
          </a:prstGeom>
          <a:noFill/>
          <a:ln>
            <a:noFill/>
          </a:ln>
        </p:spPr>
      </p:pic>
      <p:grpSp>
        <p:nvGrpSpPr>
          <p:cNvPr id="8" name="Group 7"/>
          <p:cNvGrpSpPr/>
          <p:nvPr/>
        </p:nvGrpSpPr>
        <p:grpSpPr>
          <a:xfrm>
            <a:off x="5195963" y="4441115"/>
            <a:ext cx="831466" cy="605815"/>
            <a:chOff x="5366153" y="1906480"/>
            <a:chExt cx="831466" cy="605815"/>
          </a:xfrm>
        </p:grpSpPr>
        <p:pic>
          <p:nvPicPr>
            <p:cNvPr id="49" name="Shape 348"/>
            <p:cNvPicPr preferRelativeResize="0"/>
            <p:nvPr/>
          </p:nvPicPr>
          <p:blipFill>
            <a:blip r:embed="rId7">
              <a:alphaModFix/>
            </a:blip>
            <a:stretch>
              <a:fillRect/>
            </a:stretch>
          </p:blipFill>
          <p:spPr>
            <a:xfrm>
              <a:off x="5366153" y="2072531"/>
              <a:ext cx="439764" cy="439764"/>
            </a:xfrm>
            <a:prstGeom prst="rect">
              <a:avLst/>
            </a:prstGeom>
            <a:noFill/>
            <a:ln>
              <a:noFill/>
            </a:ln>
          </p:spPr>
        </p:pic>
        <p:pic>
          <p:nvPicPr>
            <p:cNvPr id="58" name="Shape 363"/>
            <p:cNvPicPr preferRelativeResize="0"/>
            <p:nvPr/>
          </p:nvPicPr>
          <p:blipFill>
            <a:blip r:embed="rId8">
              <a:alphaModFix/>
            </a:blip>
            <a:stretch>
              <a:fillRect/>
            </a:stretch>
          </p:blipFill>
          <p:spPr>
            <a:xfrm>
              <a:off x="5943191" y="1906480"/>
              <a:ext cx="254428" cy="242315"/>
            </a:xfrm>
            <a:prstGeom prst="rect">
              <a:avLst/>
            </a:prstGeom>
            <a:noFill/>
            <a:ln>
              <a:noFill/>
            </a:ln>
          </p:spPr>
        </p:pic>
      </p:grpSp>
      <p:grpSp>
        <p:nvGrpSpPr>
          <p:cNvPr id="7" name="Group 6"/>
          <p:cNvGrpSpPr/>
          <p:nvPr/>
        </p:nvGrpSpPr>
        <p:grpSpPr>
          <a:xfrm>
            <a:off x="1920881" y="4029011"/>
            <a:ext cx="2240592" cy="931598"/>
            <a:chOff x="2287298" y="1944215"/>
            <a:chExt cx="2240592" cy="931598"/>
          </a:xfrm>
        </p:grpSpPr>
        <p:pic>
          <p:nvPicPr>
            <p:cNvPr id="50" name="Shape 349" descr="Image result for classpass logo"/>
            <p:cNvPicPr preferRelativeResize="0"/>
            <p:nvPr/>
          </p:nvPicPr>
          <p:blipFill>
            <a:blip r:embed="rId9">
              <a:alphaModFix/>
            </a:blip>
            <a:stretch>
              <a:fillRect/>
            </a:stretch>
          </p:blipFill>
          <p:spPr>
            <a:xfrm>
              <a:off x="3671365" y="1967394"/>
              <a:ext cx="856525" cy="242314"/>
            </a:xfrm>
            <a:prstGeom prst="rect">
              <a:avLst/>
            </a:prstGeom>
            <a:noFill/>
            <a:ln>
              <a:noFill/>
            </a:ln>
          </p:spPr>
        </p:pic>
        <p:pic>
          <p:nvPicPr>
            <p:cNvPr id="52" name="Shape 351" descr="Image result for peloton logo"/>
            <p:cNvPicPr preferRelativeResize="0"/>
            <p:nvPr/>
          </p:nvPicPr>
          <p:blipFill>
            <a:blip r:embed="rId10">
              <a:alphaModFix/>
            </a:blip>
            <a:stretch>
              <a:fillRect/>
            </a:stretch>
          </p:blipFill>
          <p:spPr>
            <a:xfrm>
              <a:off x="2494160" y="2493057"/>
              <a:ext cx="382756" cy="382756"/>
            </a:xfrm>
            <a:prstGeom prst="rect">
              <a:avLst/>
            </a:prstGeom>
            <a:noFill/>
            <a:ln>
              <a:noFill/>
            </a:ln>
          </p:spPr>
        </p:pic>
        <p:pic>
          <p:nvPicPr>
            <p:cNvPr id="54" name="Shape 353" descr="Image result for soulcycle logo"/>
            <p:cNvPicPr preferRelativeResize="0"/>
            <p:nvPr/>
          </p:nvPicPr>
          <p:blipFill>
            <a:blip r:embed="rId11">
              <a:alphaModFix/>
            </a:blip>
            <a:stretch>
              <a:fillRect/>
            </a:stretch>
          </p:blipFill>
          <p:spPr>
            <a:xfrm>
              <a:off x="2287298" y="2197166"/>
              <a:ext cx="547940" cy="365296"/>
            </a:xfrm>
            <a:prstGeom prst="rect">
              <a:avLst/>
            </a:prstGeom>
            <a:noFill/>
            <a:ln>
              <a:noFill/>
            </a:ln>
          </p:spPr>
        </p:pic>
        <p:pic>
          <p:nvPicPr>
            <p:cNvPr id="55" name="Shape 354" descr="Image result for orange theory logo"/>
            <p:cNvPicPr preferRelativeResize="0"/>
            <p:nvPr/>
          </p:nvPicPr>
          <p:blipFill>
            <a:blip r:embed="rId12">
              <a:alphaModFix/>
            </a:blip>
            <a:stretch>
              <a:fillRect/>
            </a:stretch>
          </p:blipFill>
          <p:spPr>
            <a:xfrm>
              <a:off x="2930396" y="2580396"/>
              <a:ext cx="740969" cy="207710"/>
            </a:xfrm>
            <a:prstGeom prst="rect">
              <a:avLst/>
            </a:prstGeom>
            <a:noFill/>
            <a:ln>
              <a:noFill/>
            </a:ln>
          </p:spPr>
        </p:pic>
        <p:pic>
          <p:nvPicPr>
            <p:cNvPr id="56" name="Shape 355" descr="Image result for barrys bootcamp logo"/>
            <p:cNvPicPr preferRelativeResize="0"/>
            <p:nvPr/>
          </p:nvPicPr>
          <p:blipFill>
            <a:blip r:embed="rId13">
              <a:alphaModFix/>
            </a:blip>
            <a:stretch>
              <a:fillRect/>
            </a:stretch>
          </p:blipFill>
          <p:spPr>
            <a:xfrm>
              <a:off x="2794624" y="2286591"/>
              <a:ext cx="718675" cy="24009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3788058" y="2363751"/>
              <a:ext cx="695964" cy="325876"/>
            </a:xfrm>
            <a:prstGeom prst="rect">
              <a:avLst/>
            </a:prstGeom>
            <a:noFill/>
            <a:ln>
              <a:noFill/>
            </a:ln>
          </p:spPr>
        </p:pic>
        <p:pic>
          <p:nvPicPr>
            <p:cNvPr id="51" name="Shape 350" descr="Image result for fit reserve logo"/>
            <p:cNvPicPr preferRelativeResize="0"/>
            <p:nvPr/>
          </p:nvPicPr>
          <p:blipFill>
            <a:blip r:embed="rId15">
              <a:alphaModFix/>
            </a:blip>
            <a:stretch>
              <a:fillRect/>
            </a:stretch>
          </p:blipFill>
          <p:spPr>
            <a:xfrm>
              <a:off x="2730137" y="1944215"/>
              <a:ext cx="847648" cy="288672"/>
            </a:xfrm>
            <a:prstGeom prst="rect">
              <a:avLst/>
            </a:prstGeom>
            <a:noFill/>
            <a:ln>
              <a:noFill/>
            </a:ln>
          </p:spPr>
        </p:pic>
      </p:grpSp>
      <p:grpSp>
        <p:nvGrpSpPr>
          <p:cNvPr id="6" name="Group 5"/>
          <p:cNvGrpSpPr/>
          <p:nvPr/>
        </p:nvGrpSpPr>
        <p:grpSpPr>
          <a:xfrm>
            <a:off x="4659037" y="3959428"/>
            <a:ext cx="1323447" cy="1145774"/>
            <a:chOff x="5161244" y="3046576"/>
            <a:chExt cx="1323447" cy="1145774"/>
          </a:xfrm>
        </p:grpSpPr>
        <p:pic>
          <p:nvPicPr>
            <p:cNvPr id="53" name="Shape 352" descr="Image result for daily burn logo"/>
            <p:cNvPicPr preferRelativeResize="0"/>
            <p:nvPr/>
          </p:nvPicPr>
          <p:blipFill>
            <a:blip r:embed="rId16">
              <a:alphaModFix/>
            </a:blip>
            <a:stretch>
              <a:fillRect/>
            </a:stretch>
          </p:blipFill>
          <p:spPr>
            <a:xfrm>
              <a:off x="5755900" y="3046576"/>
              <a:ext cx="728791" cy="382756"/>
            </a:xfrm>
            <a:prstGeom prst="rect">
              <a:avLst/>
            </a:prstGeom>
            <a:noFill/>
            <a:ln>
              <a:noFill/>
            </a:ln>
          </p:spPr>
        </p:pic>
        <p:pic>
          <p:nvPicPr>
            <p:cNvPr id="64" name="Picture 63" descr="original.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1244" y="3758792"/>
              <a:ext cx="450060" cy="433558"/>
            </a:xfrm>
            <a:prstGeom prst="rect">
              <a:avLst/>
            </a:prstGeom>
            <a:noFill/>
          </p:spPr>
        </p:pic>
        <p:pic>
          <p:nvPicPr>
            <p:cNvPr id="59" name="Shape 364"/>
            <p:cNvPicPr preferRelativeResize="0"/>
            <p:nvPr/>
          </p:nvPicPr>
          <p:blipFill>
            <a:blip r:embed="rId18">
              <a:alphaModFix/>
            </a:blip>
            <a:stretch>
              <a:fillRect/>
            </a:stretch>
          </p:blipFill>
          <p:spPr>
            <a:xfrm>
              <a:off x="5184695" y="3181436"/>
              <a:ext cx="337800" cy="412681"/>
            </a:xfrm>
            <a:prstGeom prst="rect">
              <a:avLst/>
            </a:prstGeom>
            <a:noFill/>
            <a:ln>
              <a:noFill/>
            </a:ln>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82309" y="3167057"/>
              <a:ext cx="606792" cy="606792"/>
            </a:xfrm>
            <a:prstGeom prst="rect">
              <a:avLst/>
            </a:prstGeom>
          </p:spPr>
        </p:pic>
      </p:grpSp>
      <p:pic>
        <p:nvPicPr>
          <p:cNvPr id="61" name="Picture 6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74706" y="4277004"/>
            <a:ext cx="1616644" cy="180968"/>
          </a:xfrm>
          <a:prstGeom prst="rect">
            <a:avLst/>
          </a:prstGeom>
          <a:solidFill>
            <a:schemeClr val="tx1"/>
          </a:solidFill>
        </p:spPr>
      </p:pic>
      <p:sp>
        <p:nvSpPr>
          <p:cNvPr id="10" name="Rectangle 9"/>
          <p:cNvSpPr/>
          <p:nvPr/>
        </p:nvSpPr>
        <p:spPr>
          <a:xfrm>
            <a:off x="590949" y="4052190"/>
            <a:ext cx="1182279" cy="836233"/>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3" name="Rectangle 62"/>
          <p:cNvSpPr/>
          <p:nvPr/>
        </p:nvSpPr>
        <p:spPr>
          <a:xfrm>
            <a:off x="1954296" y="3998473"/>
            <a:ext cx="2409151" cy="10484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6" name="Rectangle 65"/>
          <p:cNvSpPr/>
          <p:nvPr/>
        </p:nvSpPr>
        <p:spPr>
          <a:xfrm>
            <a:off x="4536555" y="4021005"/>
            <a:ext cx="1661400" cy="1017339"/>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7" name="Rectangle 66"/>
          <p:cNvSpPr/>
          <p:nvPr/>
        </p:nvSpPr>
        <p:spPr>
          <a:xfrm>
            <a:off x="6368852" y="4125301"/>
            <a:ext cx="1915932" cy="521957"/>
          </a:xfrm>
          <a:prstGeom prst="rect">
            <a:avLst/>
          </a:prstGeom>
          <a:noFill/>
          <a:ln w="127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5623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2754"/>
          <a:stretch/>
        </p:blipFill>
        <p:spPr>
          <a:xfrm flipH="1">
            <a:off x="0" y="0"/>
            <a:ext cx="9159498" cy="1640114"/>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28</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585" y="1979933"/>
            <a:ext cx="6097735" cy="2688318"/>
            <a:chOff x="397742" y="2103208"/>
            <a:chExt cx="6097735" cy="2688318"/>
          </a:xfrm>
        </p:grpSpPr>
        <p:grpSp>
          <p:nvGrpSpPr>
            <p:cNvPr id="3" name="Group 2"/>
            <p:cNvGrpSpPr/>
            <p:nvPr/>
          </p:nvGrpSpPr>
          <p:grpSpPr>
            <a:xfrm>
              <a:off x="397742" y="2103208"/>
              <a:ext cx="6097735" cy="2688318"/>
              <a:chOff x="-128733" y="1436818"/>
              <a:chExt cx="8004271" cy="3528854"/>
            </a:xfrm>
          </p:grpSpPr>
          <p:cxnSp>
            <p:nvCxnSpPr>
              <p:cNvPr id="42"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43"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44"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50"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54"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62"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59"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51"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382387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858506" y="1513055"/>
            <a:ext cx="7377318" cy="3395930"/>
          </a:xfrm>
          <a:prstGeom prst="roundRect">
            <a:avLst>
              <a:gd name="adj" fmla="val 0"/>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29</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4"/>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34" name="Group 33"/>
          <p:cNvGrpSpPr/>
          <p:nvPr/>
        </p:nvGrpSpPr>
        <p:grpSpPr>
          <a:xfrm>
            <a:off x="1197271" y="1820276"/>
            <a:ext cx="6097735" cy="2688318"/>
            <a:chOff x="397742" y="2103208"/>
            <a:chExt cx="6097735" cy="2688318"/>
          </a:xfrm>
        </p:grpSpPr>
        <p:grpSp>
          <p:nvGrpSpPr>
            <p:cNvPr id="35" name="Group 34"/>
            <p:cNvGrpSpPr/>
            <p:nvPr/>
          </p:nvGrpSpPr>
          <p:grpSpPr>
            <a:xfrm>
              <a:off x="397742" y="2103208"/>
              <a:ext cx="6097735" cy="2688318"/>
              <a:chOff x="-128733" y="1436818"/>
              <a:chExt cx="8004271" cy="3528854"/>
            </a:xfrm>
          </p:grpSpPr>
          <p:cxnSp>
            <p:nvCxnSpPr>
              <p:cNvPr id="37" name="Shape 357"/>
              <p:cNvCxnSpPr/>
              <p:nvPr/>
            </p:nvCxnSpPr>
            <p:spPr>
              <a:xfrm flipV="1">
                <a:off x="1177497" y="4619816"/>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38" name="Shape 358"/>
              <p:cNvCxnSpPr/>
              <p:nvPr/>
            </p:nvCxnSpPr>
            <p:spPr>
              <a:xfrm flipH="1" flipV="1">
                <a:off x="1206728" y="1608495"/>
                <a:ext cx="6846" cy="3053571"/>
              </a:xfrm>
              <a:prstGeom prst="straightConnector1">
                <a:avLst/>
              </a:prstGeom>
              <a:noFill/>
              <a:ln w="9525" cap="flat" cmpd="sng">
                <a:solidFill>
                  <a:schemeClr val="tx1"/>
                </a:solidFill>
                <a:prstDash val="solid"/>
                <a:round/>
                <a:headEnd type="stealth" w="med" len="med"/>
                <a:tailEnd type="stealth" w="med" len="med"/>
              </a:ln>
            </p:spPr>
          </p:cxnSp>
          <p:sp>
            <p:nvSpPr>
              <p:cNvPr id="39" name="Shape 360"/>
              <p:cNvSpPr txBox="1"/>
              <p:nvPr/>
            </p:nvSpPr>
            <p:spPr>
              <a:xfrm>
                <a:off x="-113278" y="4327651"/>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0" name="Shape 361"/>
              <p:cNvSpPr txBox="1"/>
              <p:nvPr/>
            </p:nvSpPr>
            <p:spPr>
              <a:xfrm>
                <a:off x="1246770" y="4658403"/>
                <a:ext cx="1338843" cy="30726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41" name="Shape 362"/>
              <p:cNvSpPr txBox="1"/>
              <p:nvPr/>
            </p:nvSpPr>
            <p:spPr>
              <a:xfrm>
                <a:off x="6536695" y="4582142"/>
                <a:ext cx="1338843" cy="307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48" name="Shape 359"/>
              <p:cNvSpPr txBox="1"/>
              <p:nvPr/>
            </p:nvSpPr>
            <p:spPr>
              <a:xfrm>
                <a:off x="-128733" y="1436818"/>
                <a:ext cx="1375503" cy="307269"/>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60" name="Shape 348"/>
              <p:cNvPicPr preferRelativeResize="0"/>
              <p:nvPr/>
            </p:nvPicPr>
            <p:blipFill>
              <a:blip r:embed="rId5">
                <a:alphaModFix/>
              </a:blip>
              <a:stretch>
                <a:fillRect/>
              </a:stretch>
            </p:blipFill>
            <p:spPr>
              <a:xfrm>
                <a:off x="4935840" y="2685134"/>
                <a:ext cx="577262" cy="577262"/>
              </a:xfrm>
              <a:prstGeom prst="rect">
                <a:avLst/>
              </a:prstGeom>
              <a:noFill/>
              <a:ln>
                <a:noFill/>
              </a:ln>
            </p:spPr>
          </p:pic>
          <p:pic>
            <p:nvPicPr>
              <p:cNvPr id="61"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63"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65" name="Shape 352" descr="Image result for daily burn logo"/>
              <p:cNvPicPr preferRelativeResize="0"/>
              <p:nvPr/>
            </p:nvPicPr>
            <p:blipFill>
              <a:blip r:embed="rId8">
                <a:alphaModFix/>
              </a:blip>
              <a:stretch>
                <a:fillRect/>
              </a:stretch>
            </p:blipFill>
            <p:spPr>
              <a:xfrm>
                <a:off x="5027306" y="3128313"/>
                <a:ext cx="956657" cy="502429"/>
              </a:xfrm>
              <a:prstGeom prst="rect">
                <a:avLst/>
              </a:prstGeom>
              <a:noFill/>
              <a:ln>
                <a:noFill/>
              </a:ln>
            </p:spPr>
          </p:pic>
          <p:pic>
            <p:nvPicPr>
              <p:cNvPr id="66" name="Shape 353" descr="Image result for soulcycle logo"/>
              <p:cNvPicPr preferRelativeResize="0"/>
              <p:nvPr/>
            </p:nvPicPr>
            <p:blipFill>
              <a:blip r:embed="rId9">
                <a:alphaModFix/>
              </a:blip>
              <a:stretch>
                <a:fillRect/>
              </a:stretch>
            </p:blipFill>
            <p:spPr>
              <a:xfrm>
                <a:off x="1168071" y="1910108"/>
                <a:ext cx="719260" cy="479511"/>
              </a:xfrm>
              <a:prstGeom prst="rect">
                <a:avLst/>
              </a:prstGeom>
              <a:noFill/>
              <a:ln>
                <a:noFill/>
              </a:ln>
            </p:spPr>
          </p:pic>
          <p:pic>
            <p:nvPicPr>
              <p:cNvPr id="67"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68" name="Shape 355" descr="Image result for barrys bootcamp logo"/>
              <p:cNvPicPr preferRelativeResize="0"/>
              <p:nvPr/>
            </p:nvPicPr>
            <p:blipFill>
              <a:blip r:embed="rId11">
                <a:alphaModFix/>
              </a:blip>
              <a:stretch>
                <a:fillRect/>
              </a:stretch>
            </p:blipFill>
            <p:spPr>
              <a:xfrm>
                <a:off x="1834018" y="2027493"/>
                <a:ext cx="943378" cy="315168"/>
              </a:xfrm>
              <a:prstGeom prst="rect">
                <a:avLst/>
              </a:prstGeom>
              <a:noFill/>
              <a:ln>
                <a:noFill/>
              </a:ln>
            </p:spPr>
          </p:pic>
          <p:pic>
            <p:nvPicPr>
              <p:cNvPr id="69" name="Shape 356" descr="Image result for crossfit logo"/>
              <p:cNvPicPr preferRelativeResize="0"/>
              <p:nvPr/>
            </p:nvPicPr>
            <p:blipFill>
              <a:blip r:embed="rId12">
                <a:alphaModFix/>
              </a:blip>
              <a:stretch>
                <a:fillRect/>
              </a:stretch>
            </p:blipFill>
            <p:spPr>
              <a:xfrm>
                <a:off x="1942039" y="4042636"/>
                <a:ext cx="970037" cy="254050"/>
              </a:xfrm>
              <a:prstGeom prst="rect">
                <a:avLst/>
              </a:prstGeom>
              <a:noFill/>
              <a:ln>
                <a:noFill/>
              </a:ln>
            </p:spPr>
          </p:pic>
          <p:pic>
            <p:nvPicPr>
              <p:cNvPr id="70" name="Shape 363"/>
              <p:cNvPicPr preferRelativeResize="0"/>
              <p:nvPr/>
            </p:nvPicPr>
            <p:blipFill>
              <a:blip r:embed="rId13">
                <a:alphaModFix/>
              </a:blip>
              <a:stretch>
                <a:fillRect/>
              </a:stretch>
            </p:blipFill>
            <p:spPr>
              <a:xfrm>
                <a:off x="4203821" y="2834630"/>
                <a:ext cx="333978" cy="318078"/>
              </a:xfrm>
              <a:prstGeom prst="rect">
                <a:avLst/>
              </a:prstGeom>
              <a:noFill/>
              <a:ln>
                <a:noFill/>
              </a:ln>
            </p:spPr>
          </p:pic>
          <p:pic>
            <p:nvPicPr>
              <p:cNvPr id="71" name="Shape 367"/>
              <p:cNvPicPr preferRelativeResize="0"/>
              <p:nvPr/>
            </p:nvPicPr>
            <p:blipFill rotWithShape="1">
              <a:blip r:embed="rId14">
                <a:alphaModFix/>
              </a:blip>
              <a:srcRect l="11948"/>
              <a:stretch/>
            </p:blipFill>
            <p:spPr>
              <a:xfrm>
                <a:off x="1690825" y="2834630"/>
                <a:ext cx="913566" cy="427765"/>
              </a:xfrm>
              <a:prstGeom prst="rect">
                <a:avLst/>
              </a:prstGeom>
              <a:noFill/>
              <a:ln>
                <a:noFill/>
              </a:ln>
            </p:spPr>
          </p:pic>
          <p:pic>
            <p:nvPicPr>
              <p:cNvPr id="72" name="Picture 71"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45063" y="3727569"/>
                <a:ext cx="590777" cy="569117"/>
              </a:xfrm>
              <a:prstGeom prst="rect">
                <a:avLst/>
              </a:prstGeom>
              <a:noFill/>
            </p:spPr>
          </p:pic>
          <p:pic>
            <p:nvPicPr>
              <p:cNvPr id="73" name="Shape 364"/>
              <p:cNvPicPr preferRelativeResize="0"/>
              <p:nvPr/>
            </p:nvPicPr>
            <p:blipFill>
              <a:blip r:embed="rId16">
                <a:alphaModFix/>
              </a:blip>
              <a:stretch>
                <a:fillRect/>
              </a:stretch>
            </p:blipFill>
            <p:spPr>
              <a:xfrm>
                <a:off x="3639686" y="3413139"/>
                <a:ext cx="443418" cy="541711"/>
              </a:xfrm>
              <a:prstGeom prst="rect">
                <a:avLst/>
              </a:prstGeom>
              <a:noFill/>
              <a:ln>
                <a:noFill/>
              </a:ln>
            </p:spPr>
          </p:pic>
          <p:pic>
            <p:nvPicPr>
              <p:cNvPr id="74" name="Shape 350" descr="Image result for fit reserve logo"/>
              <p:cNvPicPr preferRelativeResize="0"/>
              <p:nvPr/>
            </p:nvPicPr>
            <p:blipFill>
              <a:blip r:embed="rId17">
                <a:alphaModFix/>
              </a:blip>
              <a:stretch>
                <a:fillRect/>
              </a:stretch>
            </p:blipFill>
            <p:spPr>
              <a:xfrm>
                <a:off x="1749369" y="1578068"/>
                <a:ext cx="1112676" cy="378929"/>
              </a:xfrm>
              <a:prstGeom prst="rect">
                <a:avLst/>
              </a:prstGeom>
              <a:noFill/>
              <a:ln>
                <a:noFill/>
              </a:ln>
            </p:spPr>
          </p:pic>
          <p:pic>
            <p:nvPicPr>
              <p:cNvPr id="75" name="Picture 74"/>
              <p:cNvPicPr>
                <a:picLocks noChangeAspect="1"/>
              </p:cNvPicPr>
              <p:nvPr/>
            </p:nvPicPr>
            <p:blipFill>
              <a:blip r:embed="rId18"/>
              <a:stretch>
                <a:fillRect/>
              </a:stretch>
            </p:blipFill>
            <p:spPr>
              <a:xfrm>
                <a:off x="5983963" y="1702006"/>
                <a:ext cx="1705995" cy="449129"/>
              </a:xfrm>
              <a:prstGeom prst="rect">
                <a:avLst/>
              </a:prstGeom>
              <a:ln w="15875">
                <a:gradFill flip="none" rotWithShape="1">
                  <a:gsLst>
                    <a:gs pos="0">
                      <a:srgbClr val="37C3DC"/>
                    </a:gs>
                    <a:gs pos="100000">
                      <a:srgbClr val="70E4F9"/>
                    </a:gs>
                  </a:gsLst>
                  <a:lin ang="18900000" scaled="1"/>
                  <a:tileRect/>
                </a:gradFill>
              </a:ln>
            </p:spPr>
          </p:pic>
        </p:grpSp>
        <p:pic>
          <p:nvPicPr>
            <p:cNvPr id="36" name="Picture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47664" y="3611462"/>
              <a:ext cx="606792" cy="606792"/>
            </a:xfrm>
            <a:prstGeom prst="rect">
              <a:avLst/>
            </a:prstGeom>
          </p:spPr>
        </p:pic>
      </p:grpSp>
    </p:spTree>
    <p:extLst>
      <p:ext uri="{BB962C8B-B14F-4D97-AF65-F5344CB8AC3E}">
        <p14:creationId xmlns:p14="http://schemas.microsoft.com/office/powerpoint/2010/main" val="1884063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21" name="TextBox 20"/>
          <p:cNvSpPr txBox="1"/>
          <p:nvPr/>
        </p:nvSpPr>
        <p:spPr>
          <a:xfrm>
            <a:off x="469075" y="409700"/>
            <a:ext cx="3770416" cy="1200329"/>
          </a:xfrm>
          <a:prstGeom prst="rect">
            <a:avLst/>
          </a:prstGeom>
          <a:noFill/>
        </p:spPr>
        <p:txBody>
          <a:bodyPr wrap="square" rtlCol="0">
            <a:spAutoFit/>
          </a:bodyPr>
          <a:lstStyle/>
          <a:p>
            <a:pPr lvl="0"/>
            <a:r>
              <a:rPr lang="en-US" sz="2400" b="1">
                <a:solidFill>
                  <a:schemeClr val="bg1"/>
                </a:solidFill>
                <a:latin typeface="Glacial Indifference" charset="0"/>
                <a:ea typeface="Glacial Indifference" charset="0"/>
                <a:cs typeface="Glacial Indifference" charset="0"/>
                <a:sym typeface="Montserrat Medium"/>
              </a:rPr>
              <a:t>Consumers value fitness experiences that offer flexibility</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2" name="Rounded Rectangle 1"/>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1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3</a:t>
            </a:fld>
            <a:endParaRPr dirty="0">
              <a:solidFill>
                <a:schemeClr val="bg1"/>
              </a:solidFill>
              <a:latin typeface="Montserrat" charset="0"/>
              <a:ea typeface="Montserrat" charset="0"/>
              <a:cs typeface="Montserrat" charset="0"/>
            </a:endParaRPr>
          </a:p>
        </p:txBody>
      </p:sp>
      <p:sp>
        <p:nvSpPr>
          <p:cNvPr id="18" name="Shape 104"/>
          <p:cNvSpPr txBox="1"/>
          <p:nvPr/>
        </p:nvSpPr>
        <p:spPr>
          <a:xfrm>
            <a:off x="5000445" y="849332"/>
            <a:ext cx="3579145" cy="3309621"/>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Consumers are</a:t>
            </a:r>
            <a:r>
              <a:rPr lang="is-IS" sz="1200" b="1" dirty="0">
                <a:solidFill>
                  <a:schemeClr val="bg1"/>
                </a:solidFill>
                <a:latin typeface="Glacial Indifference" charset="0"/>
                <a:ea typeface="Glacial Indifference" charset="0"/>
                <a:cs typeface="Glacial Indifference" charset="0"/>
                <a:sym typeface="Montserrat"/>
              </a:rPr>
              <a:t>…</a:t>
            </a:r>
            <a:endParaRPr lang="en-US" sz="1200"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Conditioned </a:t>
            </a:r>
            <a:r>
              <a:rPr lang="en-US" sz="1200" dirty="0">
                <a:solidFill>
                  <a:schemeClr val="bg1"/>
                </a:solidFill>
                <a:latin typeface="Glacial Indifference" charset="0"/>
                <a:ea typeface="Glacial Indifference" charset="0"/>
                <a:cs typeface="Glacial Indifference" charset="0"/>
                <a:sym typeface="Montserrat"/>
              </a:rPr>
              <a:t>to access fitness a-la-carte and pay only for what they use</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Discouraged </a:t>
            </a:r>
            <a:r>
              <a:rPr lang="en-US" sz="1200" dirty="0">
                <a:solidFill>
                  <a:schemeClr val="bg1"/>
                </a:solidFill>
                <a:latin typeface="Glacial Indifference" charset="0"/>
                <a:ea typeface="Glacial Indifference" charset="0"/>
                <a:cs typeface="Glacial Indifference" charset="0"/>
                <a:sym typeface="Montserrat"/>
              </a:rPr>
              <a:t>by memberships that require long-term commitments and are painful to exit</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Empowered </a:t>
            </a:r>
            <a:r>
              <a:rPr lang="en-US" sz="1200" dirty="0">
                <a:solidFill>
                  <a:schemeClr val="bg1"/>
                </a:solidFill>
                <a:latin typeface="Glacial Indifference" charset="0"/>
                <a:ea typeface="Glacial Indifference" charset="0"/>
                <a:cs typeface="Glacial Indifference" charset="0"/>
                <a:sym typeface="Montserrat"/>
              </a:rPr>
              <a:t>by variety in options to meet their fitness goals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Enabled </a:t>
            </a:r>
            <a:r>
              <a:rPr lang="en-US" sz="1200" dirty="0">
                <a:solidFill>
                  <a:schemeClr val="bg1"/>
                </a:solidFill>
                <a:latin typeface="Glacial Indifference" charset="0"/>
                <a:ea typeface="Glacial Indifference" charset="0"/>
                <a:cs typeface="Glacial Indifference" charset="0"/>
                <a:sym typeface="Montserrat"/>
              </a:rPr>
              <a:t>by convenience to keep up with their busy lifestyles</a:t>
            </a: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Digitally </a:t>
            </a:r>
            <a:r>
              <a:rPr lang="en-US" sz="1200" dirty="0">
                <a:solidFill>
                  <a:schemeClr val="bg1"/>
                </a:solidFill>
                <a:latin typeface="Glacial Indifference" charset="0"/>
                <a:ea typeface="Glacial Indifference" charset="0"/>
                <a:cs typeface="Glacial Indifference" charset="0"/>
                <a:sym typeface="Montserrat"/>
              </a:rPr>
              <a:t>connected and value seamless integration </a:t>
            </a: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endParaRPr lang="en-US" sz="1200" b="1" dirty="0">
              <a:solidFill>
                <a:schemeClr val="bg1"/>
              </a:solidFill>
              <a:latin typeface="Glacial Indifference" charset="0"/>
              <a:ea typeface="Glacial Indifference" charset="0"/>
              <a:cs typeface="Glacial Indifference" charset="0"/>
              <a:sym typeface="Montserrat"/>
            </a:endParaRPr>
          </a:p>
          <a:p>
            <a:pPr>
              <a:tabLst>
                <a:tab pos="2743200" algn="l"/>
              </a:tabLst>
            </a:pPr>
            <a:r>
              <a:rPr lang="en-US" sz="1200" b="1" dirty="0">
                <a:solidFill>
                  <a:schemeClr val="bg1"/>
                </a:solidFill>
                <a:latin typeface="Glacial Indifference" charset="0"/>
                <a:ea typeface="Glacial Indifference" charset="0"/>
                <a:cs typeface="Glacial Indifference" charset="0"/>
                <a:sym typeface="Montserrat"/>
              </a:rPr>
              <a:t>Motivated </a:t>
            </a:r>
            <a:r>
              <a:rPr lang="en-US" sz="1200" dirty="0">
                <a:solidFill>
                  <a:schemeClr val="bg1"/>
                </a:solidFill>
                <a:latin typeface="Glacial Indifference" charset="0"/>
                <a:ea typeface="Glacial Indifference" charset="0"/>
                <a:cs typeface="Glacial Indifference" charset="0"/>
                <a:sym typeface="Montserrat"/>
              </a:rPr>
              <a:t>by community</a:t>
            </a:r>
            <a:endParaRPr lang="en" sz="1200" dirty="0">
              <a:solidFill>
                <a:schemeClr val="bg1"/>
              </a:solidFill>
              <a:latin typeface="Glacial Indifference" charset="0"/>
              <a:ea typeface="Glacial Indifference" charset="0"/>
              <a:cs typeface="Glacial Indifference" charset="0"/>
              <a:sym typeface="Montserrat"/>
            </a:endParaRPr>
          </a:p>
        </p:txBody>
      </p:sp>
      <p:sp>
        <p:nvSpPr>
          <p:cNvPr id="15" name="TextBox 14"/>
          <p:cNvSpPr txBox="1"/>
          <p:nvPr/>
        </p:nvSpPr>
        <p:spPr>
          <a:xfrm>
            <a:off x="7342556" y="91440"/>
            <a:ext cx="1697901" cy="200055"/>
          </a:xfrm>
          <a:prstGeom prst="rect">
            <a:avLst/>
          </a:prstGeom>
          <a:noFill/>
        </p:spPr>
        <p:txBody>
          <a:bodyPr wrap="non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204027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0" r="642" b="6073"/>
          <a:stretch/>
        </p:blipFill>
        <p:spPr>
          <a:xfrm flipH="1">
            <a:off x="0" y="0"/>
            <a:ext cx="9159498" cy="5143500"/>
          </a:xfrm>
          <a:prstGeom prst="rect">
            <a:avLst/>
          </a:prstGeom>
        </p:spPr>
      </p:pic>
      <p:sp>
        <p:nvSpPr>
          <p:cNvPr id="4" name="Rounded Rectangle 3"/>
          <p:cNvSpPr/>
          <p:nvPr/>
        </p:nvSpPr>
        <p:spPr>
          <a:xfrm>
            <a:off x="344282" y="1141893"/>
            <a:ext cx="8556717" cy="3819721"/>
          </a:xfrm>
          <a:prstGeom prst="round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30</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grpSp>
        <p:nvGrpSpPr>
          <p:cNvPr id="3" name="Group 2"/>
          <p:cNvGrpSpPr/>
          <p:nvPr/>
        </p:nvGrpSpPr>
        <p:grpSpPr>
          <a:xfrm>
            <a:off x="446813" y="1494618"/>
            <a:ext cx="7973110" cy="3249278"/>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6185052" y="218481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6267893" y="2844217"/>
              <a:ext cx="956657" cy="502430"/>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168071" y="1910108"/>
              <a:ext cx="719260" cy="479511"/>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blip>
            <a:stretch>
              <a:fillRect/>
            </a:stretch>
          </p:blipFill>
          <p:spPr>
            <a:xfrm>
              <a:off x="1834018" y="202749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1942039" y="4042636"/>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79485" y="2440509"/>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1690825" y="2834630"/>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8355" y="3543606"/>
              <a:ext cx="590777" cy="569116"/>
            </a:xfrm>
            <a:prstGeom prst="rect">
              <a:avLst/>
            </a:prstGeom>
            <a:noFill/>
          </p:spPr>
        </p:pic>
        <p:pic>
          <p:nvPicPr>
            <p:cNvPr id="59" name="Shape 364"/>
            <p:cNvPicPr preferRelativeResize="0"/>
            <p:nvPr/>
          </p:nvPicPr>
          <p:blipFill>
            <a:blip r:embed="rId15">
              <a:alphaModFix/>
            </a:blip>
            <a:stretch>
              <a:fillRect/>
            </a:stretch>
          </p:blipFill>
          <p:spPr>
            <a:xfrm>
              <a:off x="4114361" y="3221655"/>
              <a:ext cx="443417"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749369" y="1578068"/>
              <a:ext cx="1112676" cy="378929"/>
            </a:xfrm>
            <a:prstGeom prst="rect">
              <a:avLst/>
            </a:prstGeom>
            <a:noFill/>
            <a:ln>
              <a:noFill/>
            </a:ln>
          </p:spPr>
        </p:pic>
        <p:pic>
          <p:nvPicPr>
            <p:cNvPr id="32" name="Picture 31"/>
            <p:cNvPicPr>
              <a:picLocks noChangeAspect="1"/>
            </p:cNvPicPr>
            <p:nvPr/>
          </p:nvPicPr>
          <p:blipFill>
            <a:blip r:embed="rId17"/>
            <a:stretch>
              <a:fillRect/>
            </a:stretch>
          </p:blipFill>
          <p:spPr>
            <a:xfrm>
              <a:off x="6418205" y="1501976"/>
              <a:ext cx="1705994" cy="449129"/>
            </a:xfrm>
            <a:prstGeom prst="rect">
              <a:avLst/>
            </a:prstGeom>
            <a:ln w="15875">
              <a:gradFill flip="none" rotWithShape="1">
                <a:gsLst>
                  <a:gs pos="0">
                    <a:srgbClr val="37C3DC"/>
                  </a:gs>
                  <a:gs pos="100000">
                    <a:srgbClr val="70E4F9"/>
                  </a:gs>
                </a:gsLst>
                <a:lin ang="18900000" scaled="1"/>
                <a:tileRect/>
              </a:gradFill>
            </a:ln>
          </p:spPr>
        </p:pic>
      </p:gr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pic>
        <p:nvPicPr>
          <p:cNvPr id="29" name="Picture 28"/>
          <p:cNvPicPr>
            <a:picLocks noChangeAspect="1"/>
          </p:cNvPicPr>
          <p:nvPr/>
        </p:nvPicPr>
        <p:blipFill>
          <a:blip r:embed="rId18"/>
          <a:stretch>
            <a:fillRect/>
          </a:stretch>
        </p:blipFill>
        <p:spPr>
          <a:xfrm>
            <a:off x="173737" y="137160"/>
            <a:ext cx="883919" cy="100584"/>
          </a:xfrm>
          <a:prstGeom prst="rect">
            <a:avLst/>
          </a:prstGeom>
        </p:spPr>
      </p:pic>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19519" y="3703539"/>
            <a:ext cx="606792" cy="606792"/>
          </a:xfrm>
          <a:prstGeom prst="rect">
            <a:avLst/>
          </a:prstGeom>
        </p:spPr>
      </p:pic>
    </p:spTree>
    <p:extLst>
      <p:ext uri="{BB962C8B-B14F-4D97-AF65-F5344CB8AC3E}">
        <p14:creationId xmlns:p14="http://schemas.microsoft.com/office/powerpoint/2010/main" val="6559475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31</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solidFill>
            <a:schemeClr val="tx1"/>
          </a:solidFill>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6049667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prstGeom>
          <a:solidFill>
            <a:srgbClr val="44444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32</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grpSp>
        <p:nvGrpSpPr>
          <p:cNvPr id="5" name="Group 4"/>
          <p:cNvGrpSpPr/>
          <p:nvPr/>
        </p:nvGrpSpPr>
        <p:grpSpPr>
          <a:xfrm>
            <a:off x="1008494" y="1463209"/>
            <a:ext cx="6839358" cy="2787241"/>
            <a:chOff x="446813" y="1956654"/>
            <a:chExt cx="6839358" cy="2787241"/>
          </a:xfrm>
        </p:grpSpPr>
        <p:grpSp>
          <p:nvGrpSpPr>
            <p:cNvPr id="3" name="Group 2"/>
            <p:cNvGrpSpPr/>
            <p:nvPr/>
          </p:nvGrpSpPr>
          <p:grpSpPr>
            <a:xfrm>
              <a:off x="446813" y="1956654"/>
              <a:ext cx="6839358" cy="2787241"/>
              <a:chOff x="-64319" y="1244442"/>
              <a:chExt cx="8977771" cy="3658707"/>
            </a:xfrm>
          </p:grpSpPr>
          <p:cxnSp>
            <p:nvCxnSpPr>
              <p:cNvPr id="42" name="Shape 357"/>
              <p:cNvCxnSpPr/>
              <p:nvPr/>
            </p:nvCxnSpPr>
            <p:spPr>
              <a:xfrm flipV="1">
                <a:off x="1188589" y="2773741"/>
                <a:ext cx="6486907" cy="53692"/>
              </a:xfrm>
              <a:prstGeom prst="straightConnector1">
                <a:avLst/>
              </a:prstGeom>
              <a:noFill/>
              <a:ln w="9525" cap="flat" cmpd="sng">
                <a:solidFill>
                  <a:schemeClr val="bg1"/>
                </a:solidFill>
                <a:prstDash val="solid"/>
                <a:round/>
                <a:headEnd type="stealth" w="med" len="med"/>
                <a:tailEnd type="stealth" w="med" len="med"/>
              </a:ln>
            </p:spPr>
          </p:cxnSp>
          <p:cxnSp>
            <p:nvCxnSpPr>
              <p:cNvPr id="43" name="Shape 358"/>
              <p:cNvCxnSpPr/>
              <p:nvPr/>
            </p:nvCxnSpPr>
            <p:spPr>
              <a:xfrm flipH="1" flipV="1">
                <a:off x="4637689" y="1647186"/>
                <a:ext cx="6845" cy="3053571"/>
              </a:xfrm>
              <a:prstGeom prst="straightConnector1">
                <a:avLst/>
              </a:prstGeom>
              <a:noFill/>
              <a:ln w="9525" cap="flat" cmpd="sng">
                <a:solidFill>
                  <a:schemeClr val="bg1"/>
                </a:solidFill>
                <a:prstDash val="solid"/>
                <a:round/>
                <a:headEnd type="stealth" w="med" len="med"/>
                <a:tailEnd type="stealth" w="med" len="med"/>
              </a:ln>
            </p:spPr>
          </p:cxnSp>
          <p:sp>
            <p:nvSpPr>
              <p:cNvPr id="4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Inflexible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Expensive</a:t>
                </a:r>
                <a:endParaRPr dirty="0">
                  <a:solidFill>
                    <a:schemeClr val="bg1"/>
                  </a:solidFill>
                  <a:latin typeface="Glacial Indifference" charset="0"/>
                  <a:ea typeface="Glacial Indifference" charset="0"/>
                  <a:cs typeface="Glacial Indifference" charset="0"/>
                  <a:sym typeface="Montserrat ExtraLight"/>
                </a:endParaRPr>
              </a:p>
            </p:txBody>
          </p:sp>
          <p:sp>
            <p:nvSpPr>
              <p:cNvPr id="4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Affordable</a:t>
                </a:r>
                <a:endParaRPr dirty="0">
                  <a:solidFill>
                    <a:schemeClr val="bg1"/>
                  </a:solidFill>
                  <a:latin typeface="Glacial Indifference" charset="0"/>
                  <a:ea typeface="Glacial Indifference" charset="0"/>
                  <a:cs typeface="Glacial Indifference" charset="0"/>
                  <a:sym typeface="Montserrat ExtraLight"/>
                </a:endParaRPr>
              </a:p>
            </p:txBody>
          </p:sp>
          <p:sp>
            <p:nvSpPr>
              <p:cNvPr id="4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ExtraLight"/>
                  </a:rPr>
                  <a:t>Flexible</a:t>
                </a:r>
                <a:endParaRPr dirty="0">
                  <a:solidFill>
                    <a:schemeClr val="bg1"/>
                  </a:solidFill>
                  <a:latin typeface="Glacial Indifference" charset="0"/>
                  <a:ea typeface="Glacial Indifference" charset="0"/>
                  <a:cs typeface="Glacial Indifference" charset="0"/>
                  <a:sym typeface="Montserrat ExtraLight"/>
                </a:endParaRPr>
              </a:p>
            </p:txBody>
          </p:sp>
          <p:pic>
            <p:nvPicPr>
              <p:cNvPr id="49" name="Shape 348"/>
              <p:cNvPicPr preferRelativeResize="0"/>
              <p:nvPr/>
            </p:nvPicPr>
            <p:blipFill>
              <a:blip r:embed="rId4">
                <a:alphaModFix/>
              </a:blip>
              <a:stretch>
                <a:fillRect/>
              </a:stretch>
            </p:blipFill>
            <p:spPr>
              <a:xfrm>
                <a:off x="5029936" y="2325552"/>
                <a:ext cx="577262" cy="577262"/>
              </a:xfrm>
              <a:prstGeom prst="rect">
                <a:avLst/>
              </a:prstGeom>
              <a:noFill/>
              <a:ln>
                <a:noFill/>
              </a:ln>
            </p:spPr>
          </p:pic>
          <p:pic>
            <p:nvPicPr>
              <p:cNvPr id="50" name="Shape 349" descr="Image result for classpass logo"/>
              <p:cNvPicPr preferRelativeResize="0"/>
              <p:nvPr/>
            </p:nvPicPr>
            <p:blipFill>
              <a:blip r:embed="rId5">
                <a:alphaModFix/>
              </a:blip>
              <a:stretch>
                <a:fillRect/>
              </a:stretch>
            </p:blipFill>
            <p:spPr>
              <a:xfrm>
                <a:off x="2984884" y="1608495"/>
                <a:ext cx="1124328" cy="318076"/>
              </a:xfrm>
              <a:prstGeom prst="rect">
                <a:avLst/>
              </a:prstGeom>
              <a:noFill/>
              <a:ln>
                <a:noFill/>
              </a:ln>
            </p:spPr>
          </p:pic>
          <p:pic>
            <p:nvPicPr>
              <p:cNvPr id="52" name="Shape 351" descr="Image result for peloton logo"/>
              <p:cNvPicPr preferRelativeResize="0"/>
              <p:nvPr/>
            </p:nvPicPr>
            <p:blipFill>
              <a:blip r:embed="rId6">
                <a:alphaModFix/>
              </a:blip>
              <a:stretch>
                <a:fillRect/>
              </a:stretch>
            </p:blipFill>
            <p:spPr>
              <a:xfrm>
                <a:off x="1439610" y="2298513"/>
                <a:ext cx="502430" cy="502430"/>
              </a:xfrm>
              <a:prstGeom prst="rect">
                <a:avLst/>
              </a:prstGeom>
              <a:noFill/>
              <a:ln>
                <a:noFill/>
              </a:ln>
            </p:spPr>
          </p:pic>
          <p:pic>
            <p:nvPicPr>
              <p:cNvPr id="53" name="Shape 352" descr="Image result for daily burn logo"/>
              <p:cNvPicPr preferRelativeResize="0"/>
              <p:nvPr/>
            </p:nvPicPr>
            <p:blipFill>
              <a:blip r:embed="rId7">
                <a:alphaModFix/>
              </a:blip>
              <a:stretch>
                <a:fillRect/>
              </a:stretch>
            </p:blipFill>
            <p:spPr>
              <a:xfrm>
                <a:off x="5272295" y="2867421"/>
                <a:ext cx="956657" cy="502429"/>
              </a:xfrm>
              <a:prstGeom prst="rect">
                <a:avLst/>
              </a:prstGeom>
              <a:noFill/>
              <a:ln>
                <a:noFill/>
              </a:ln>
            </p:spPr>
          </p:pic>
          <p:pic>
            <p:nvPicPr>
              <p:cNvPr id="54" name="Shape 353" descr="Image result for soulcycle logo"/>
              <p:cNvPicPr preferRelativeResize="0"/>
              <p:nvPr/>
            </p:nvPicPr>
            <p:blipFill>
              <a:blip r:embed="rId8">
                <a:alphaModFix/>
              </a:blip>
              <a:stretch>
                <a:fillRect/>
              </a:stretch>
            </p:blipFill>
            <p:spPr>
              <a:xfrm>
                <a:off x="1554549" y="1557923"/>
                <a:ext cx="719260" cy="479510"/>
              </a:xfrm>
              <a:prstGeom prst="rect">
                <a:avLst/>
              </a:prstGeom>
              <a:noFill/>
              <a:ln>
                <a:noFill/>
              </a:ln>
            </p:spPr>
          </p:pic>
          <p:pic>
            <p:nvPicPr>
              <p:cNvPr id="55" name="Shape 354" descr="Image result for orange theory logo"/>
              <p:cNvPicPr preferRelativeResize="0"/>
              <p:nvPr/>
            </p:nvPicPr>
            <p:blipFill>
              <a:blip r:embed="rId9">
                <a:alphaModFix/>
              </a:blip>
              <a:stretch>
                <a:fillRect/>
              </a:stretch>
            </p:blipFill>
            <p:spPr>
              <a:xfrm>
                <a:off x="2012242" y="2413159"/>
                <a:ext cx="972642" cy="272653"/>
              </a:xfrm>
              <a:prstGeom prst="rect">
                <a:avLst/>
              </a:prstGeom>
              <a:noFill/>
              <a:ln>
                <a:noFill/>
              </a:ln>
            </p:spPr>
          </p:pic>
          <p:pic>
            <p:nvPicPr>
              <p:cNvPr id="56" name="Shape 355" descr="Image result for barrys bootcamp logo"/>
              <p:cNvPicPr preferRelativeResize="0"/>
              <p:nvPr/>
            </p:nvPicPr>
            <p:blipFill>
              <a:blip r:embed="rId10">
                <a:alphaModFix/>
                <a:lum bright="100000"/>
              </a:blip>
              <a:stretch>
                <a:fillRect/>
              </a:stretch>
            </p:blipFill>
            <p:spPr>
              <a:xfrm>
                <a:off x="3200946" y="2310253"/>
                <a:ext cx="943378" cy="315168"/>
              </a:xfrm>
              <a:prstGeom prst="rect">
                <a:avLst/>
              </a:prstGeom>
              <a:noFill/>
              <a:ln>
                <a:noFill/>
              </a:ln>
            </p:spPr>
          </p:pic>
          <p:pic>
            <p:nvPicPr>
              <p:cNvPr id="57" name="Shape 356" descr="Image result for crossfit logo"/>
              <p:cNvPicPr preferRelativeResize="0"/>
              <p:nvPr/>
            </p:nvPicPr>
            <p:blipFill>
              <a:blip r:embed="rId11">
                <a:alphaModFix/>
              </a:blip>
              <a:stretch>
                <a:fillRect/>
              </a:stretch>
            </p:blipFill>
            <p:spPr>
              <a:xfrm>
                <a:off x="2516564" y="3667227"/>
                <a:ext cx="970037" cy="254050"/>
              </a:xfrm>
              <a:prstGeom prst="rect">
                <a:avLst/>
              </a:prstGeom>
              <a:noFill/>
              <a:ln>
                <a:noFill/>
              </a:ln>
            </p:spPr>
          </p:pic>
          <p:pic>
            <p:nvPicPr>
              <p:cNvPr id="58" name="Shape 363"/>
              <p:cNvPicPr preferRelativeResize="0"/>
              <p:nvPr/>
            </p:nvPicPr>
            <p:blipFill>
              <a:blip r:embed="rId12">
                <a:alphaModFix/>
              </a:blip>
              <a:stretch>
                <a:fillRect/>
              </a:stretch>
            </p:blipFill>
            <p:spPr>
              <a:xfrm>
                <a:off x="4746827" y="2239842"/>
                <a:ext cx="333978" cy="318078"/>
              </a:xfrm>
              <a:prstGeom prst="rect">
                <a:avLst/>
              </a:prstGeom>
              <a:noFill/>
              <a:ln>
                <a:noFill/>
              </a:ln>
            </p:spPr>
          </p:pic>
          <p:pic>
            <p:nvPicPr>
              <p:cNvPr id="62" name="Shape 367"/>
              <p:cNvPicPr preferRelativeResize="0"/>
              <p:nvPr/>
            </p:nvPicPr>
            <p:blipFill rotWithShape="1">
              <a:blip r:embed="rId13">
                <a:alphaModFix/>
              </a:blip>
              <a:srcRect l="11948"/>
              <a:stretch/>
            </p:blipFill>
            <p:spPr>
              <a:xfrm>
                <a:off x="2320613" y="2937344"/>
                <a:ext cx="913566" cy="427765"/>
              </a:xfrm>
              <a:prstGeom prst="rect">
                <a:avLst/>
              </a:prstGeom>
              <a:noFill/>
              <a:ln>
                <a:noFill/>
              </a:ln>
            </p:spPr>
          </p:pic>
          <p:pic>
            <p:nvPicPr>
              <p:cNvPr id="64" name="Picture 63" descr="origina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59" name="Shape 364"/>
              <p:cNvPicPr preferRelativeResize="0"/>
              <p:nvPr/>
            </p:nvPicPr>
            <p:blipFill>
              <a:blip r:embed="rId15">
                <a:alphaModFix/>
              </a:blip>
              <a:stretch>
                <a:fillRect/>
              </a:stretch>
            </p:blipFill>
            <p:spPr>
              <a:xfrm>
                <a:off x="3730933" y="3173972"/>
                <a:ext cx="443418" cy="541711"/>
              </a:xfrm>
              <a:prstGeom prst="rect">
                <a:avLst/>
              </a:prstGeom>
              <a:noFill/>
              <a:ln>
                <a:noFill/>
              </a:ln>
            </p:spPr>
          </p:pic>
          <p:pic>
            <p:nvPicPr>
              <p:cNvPr id="51" name="Shape 350" descr="Image result for fit reserve logo"/>
              <p:cNvPicPr preferRelativeResize="0"/>
              <p:nvPr/>
            </p:nvPicPr>
            <p:blipFill>
              <a:blip r:embed="rId16">
                <a:alphaModFix/>
              </a:blip>
              <a:stretch>
                <a:fillRect/>
              </a:stretch>
            </p:blipFill>
            <p:spPr>
              <a:xfrm>
                <a:off x="1914179" y="1952928"/>
                <a:ext cx="1112676" cy="378929"/>
              </a:xfrm>
              <a:prstGeom prst="rect">
                <a:avLst/>
              </a:prstGeom>
              <a:noFill/>
              <a:ln>
                <a:noFill/>
              </a:ln>
            </p:spPr>
          </p:pic>
        </p:grpSp>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pic>
        <p:nvPicPr>
          <p:cNvPr id="34" name="Picture 33"/>
          <p:cNvPicPr>
            <a:picLocks noChangeAspect="1"/>
          </p:cNvPicPr>
          <p:nvPr/>
        </p:nvPicPr>
        <p:blipFill rotWithShape="1">
          <a:blip r:embed="rId18">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noFill/>
        </p:spPr>
      </p:pic>
      <p:pic>
        <p:nvPicPr>
          <p:cNvPr id="32" name="Picture 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Tree>
    <p:extLst>
      <p:ext uri="{BB962C8B-B14F-4D97-AF65-F5344CB8AC3E}">
        <p14:creationId xmlns:p14="http://schemas.microsoft.com/office/powerpoint/2010/main" val="10857103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0B5D4"/>
        </a:solidFill>
        <a:effectLst/>
      </p:bgPr>
    </p:bg>
    <p:spTree>
      <p:nvGrpSpPr>
        <p:cNvPr id="1" name="Shape 197"/>
        <p:cNvGrpSpPr/>
        <p:nvPr/>
      </p:nvGrpSpPr>
      <p:grpSpPr>
        <a:xfrm>
          <a:off x="0" y="0"/>
          <a:ext cx="0" cy="0"/>
          <a:chOff x="0" y="0"/>
          <a:chExt cx="0" cy="0"/>
        </a:xfrm>
      </p:grpSpPr>
      <p:pic>
        <p:nvPicPr>
          <p:cNvPr id="31" name="Picture 30"/>
          <p:cNvPicPr>
            <a:picLocks noChangeAspect="1"/>
          </p:cNvPicPr>
          <p:nvPr/>
        </p:nvPicPr>
        <p:blipFill rotWithShape="1">
          <a:blip r:embed="rId3"/>
          <a:srcRect t="10711" r="642" b="6039"/>
          <a:stretch/>
        </p:blipFill>
        <p:spPr>
          <a:xfrm flipH="1">
            <a:off x="0" y="-1"/>
            <a:ext cx="9159498" cy="5145437"/>
          </a:xfrm>
          <a:prstGeom prst="rect">
            <a:avLst/>
          </a:prstGeom>
        </p:spPr>
      </p:pic>
      <p:sp>
        <p:nvSpPr>
          <p:cNvPr id="35" name="Rounded Rectangle 34"/>
          <p:cNvSpPr/>
          <p:nvPr/>
        </p:nvSpPr>
        <p:spPr>
          <a:xfrm>
            <a:off x="862290" y="1141094"/>
            <a:ext cx="7434917" cy="3431472"/>
          </a:xfrm>
          <a:prstGeom prst="round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tx1"/>
                </a:solidFill>
                <a:latin typeface="Montserrat"/>
                <a:ea typeface="Montserrat"/>
                <a:cs typeface="Montserrat"/>
                <a:sym typeface="Montserrat"/>
              </a:rPr>
              <a:t>33</a:t>
            </a:fld>
            <a:endParaRPr dirty="0">
              <a:solidFill>
                <a:schemeClr val="tx1"/>
              </a:solidFill>
              <a:latin typeface="Montserrat"/>
              <a:ea typeface="Montserrat"/>
              <a:cs typeface="Montserrat"/>
              <a:sym typeface="Montserrat"/>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sp>
        <p:nvSpPr>
          <p:cNvPr id="33" name="TextBox 32"/>
          <p:cNvSpPr txBox="1"/>
          <p:nvPr/>
        </p:nvSpPr>
        <p:spPr>
          <a:xfrm>
            <a:off x="457200" y="274320"/>
            <a:ext cx="6698981" cy="830997"/>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FlexIt is more affordable and experiential than its competition</a:t>
            </a:r>
            <a:endParaRPr lang="en-US" sz="2400" b="1" dirty="0">
              <a:solidFill>
                <a:schemeClr val="bg1"/>
              </a:solidFill>
              <a:latin typeface="Glacial Indifference" charset="0"/>
              <a:ea typeface="Glacial Indifference" charset="0"/>
              <a:cs typeface="Glacial Indifference" charset="0"/>
            </a:endParaRPr>
          </a:p>
        </p:txBody>
      </p:sp>
      <p:sp>
        <p:nvSpPr>
          <p:cNvPr id="30" name="TextBox 29"/>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3641" t="-54045" r="-6836" b="-58626"/>
          <a:stretch/>
        </p:blipFill>
        <p:spPr>
          <a:xfrm>
            <a:off x="5643618" y="1674846"/>
            <a:ext cx="1502356" cy="323739"/>
          </a:xfrm>
          <a:prstGeom prst="rect">
            <a:avLst/>
          </a:prstGeom>
          <a:noFill/>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grpSp>
        <p:nvGrpSpPr>
          <p:cNvPr id="99" name="Group 98"/>
          <p:cNvGrpSpPr/>
          <p:nvPr/>
        </p:nvGrpSpPr>
        <p:grpSpPr>
          <a:xfrm>
            <a:off x="1008494" y="1463209"/>
            <a:ext cx="6839358" cy="2787241"/>
            <a:chOff x="446813" y="1956654"/>
            <a:chExt cx="6839358" cy="2787241"/>
          </a:xfrm>
        </p:grpSpPr>
        <p:grpSp>
          <p:nvGrpSpPr>
            <p:cNvPr id="100" name="Group 99"/>
            <p:cNvGrpSpPr/>
            <p:nvPr/>
          </p:nvGrpSpPr>
          <p:grpSpPr>
            <a:xfrm>
              <a:off x="446813" y="1956654"/>
              <a:ext cx="6839358" cy="2787241"/>
              <a:chOff x="-64319" y="1244442"/>
              <a:chExt cx="8977771" cy="3658707"/>
            </a:xfrm>
          </p:grpSpPr>
          <p:cxnSp>
            <p:nvCxnSpPr>
              <p:cNvPr id="102" name="Shape 357"/>
              <p:cNvCxnSpPr/>
              <p:nvPr/>
            </p:nvCxnSpPr>
            <p:spPr>
              <a:xfrm flipV="1">
                <a:off x="1188589" y="2773741"/>
                <a:ext cx="6486907" cy="53692"/>
              </a:xfrm>
              <a:prstGeom prst="straightConnector1">
                <a:avLst/>
              </a:prstGeom>
              <a:noFill/>
              <a:ln w="9525" cap="flat" cmpd="sng">
                <a:solidFill>
                  <a:schemeClr val="tx1"/>
                </a:solidFill>
                <a:prstDash val="solid"/>
                <a:round/>
                <a:headEnd type="stealth" w="med" len="med"/>
                <a:tailEnd type="stealth" w="med" len="med"/>
              </a:ln>
            </p:spPr>
          </p:cxnSp>
          <p:cxnSp>
            <p:nvCxnSpPr>
              <p:cNvPr id="103" name="Shape 358"/>
              <p:cNvCxnSpPr/>
              <p:nvPr/>
            </p:nvCxnSpPr>
            <p:spPr>
              <a:xfrm flipH="1" flipV="1">
                <a:off x="4637689" y="1647186"/>
                <a:ext cx="6845" cy="3053571"/>
              </a:xfrm>
              <a:prstGeom prst="straightConnector1">
                <a:avLst/>
              </a:prstGeom>
              <a:noFill/>
              <a:ln w="9525" cap="flat" cmpd="sng">
                <a:solidFill>
                  <a:schemeClr val="tx1"/>
                </a:solidFill>
                <a:prstDash val="solid"/>
                <a:round/>
                <a:headEnd type="stealth" w="med" len="med"/>
                <a:tailEnd type="stealth" w="med" len="med"/>
              </a:ln>
            </p:spPr>
          </p:cxnSp>
          <p:sp>
            <p:nvSpPr>
              <p:cNvPr id="104" name="Shape 360"/>
              <p:cNvSpPr txBox="1"/>
              <p:nvPr/>
            </p:nvSpPr>
            <p:spPr>
              <a:xfrm>
                <a:off x="3975112" y="4595879"/>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Inflexible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105" name="Shape 361"/>
              <p:cNvSpPr txBox="1"/>
              <p:nvPr/>
            </p:nvSpPr>
            <p:spPr>
              <a:xfrm>
                <a:off x="-64319" y="2586492"/>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Expensive</a:t>
                </a:r>
                <a:endParaRPr dirty="0">
                  <a:solidFill>
                    <a:schemeClr val="tx1"/>
                  </a:solidFill>
                  <a:latin typeface="Glacial Indifference" charset="0"/>
                  <a:ea typeface="Glacial Indifference" charset="0"/>
                  <a:cs typeface="Glacial Indifference" charset="0"/>
                  <a:sym typeface="Montserrat ExtraLight"/>
                </a:endParaRPr>
              </a:p>
            </p:txBody>
          </p:sp>
          <p:sp>
            <p:nvSpPr>
              <p:cNvPr id="106" name="Shape 362"/>
              <p:cNvSpPr txBox="1"/>
              <p:nvPr/>
            </p:nvSpPr>
            <p:spPr>
              <a:xfrm>
                <a:off x="7574610" y="2538128"/>
                <a:ext cx="1338842" cy="30727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Affordable</a:t>
                </a:r>
                <a:endParaRPr dirty="0">
                  <a:solidFill>
                    <a:schemeClr val="tx1"/>
                  </a:solidFill>
                  <a:latin typeface="Glacial Indifference" charset="0"/>
                  <a:ea typeface="Glacial Indifference" charset="0"/>
                  <a:cs typeface="Glacial Indifference" charset="0"/>
                  <a:sym typeface="Montserrat ExtraLight"/>
                </a:endParaRPr>
              </a:p>
            </p:txBody>
          </p:sp>
          <p:sp>
            <p:nvSpPr>
              <p:cNvPr id="107" name="Shape 359"/>
              <p:cNvSpPr txBox="1"/>
              <p:nvPr/>
            </p:nvSpPr>
            <p:spPr>
              <a:xfrm>
                <a:off x="4004521" y="1244442"/>
                <a:ext cx="1375502" cy="30727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dirty="0" smtClean="0">
                    <a:solidFill>
                      <a:schemeClr val="tx1"/>
                    </a:solidFill>
                    <a:latin typeface="Glacial Indifference" charset="0"/>
                    <a:ea typeface="Glacial Indifference" charset="0"/>
                    <a:cs typeface="Glacial Indifference" charset="0"/>
                    <a:sym typeface="Montserrat ExtraLight"/>
                  </a:rPr>
                  <a:t>Flexible</a:t>
                </a:r>
                <a:endParaRPr dirty="0">
                  <a:solidFill>
                    <a:schemeClr val="tx1"/>
                  </a:solidFill>
                  <a:latin typeface="Glacial Indifference" charset="0"/>
                  <a:ea typeface="Glacial Indifference" charset="0"/>
                  <a:cs typeface="Glacial Indifference" charset="0"/>
                  <a:sym typeface="Montserrat ExtraLight"/>
                </a:endParaRPr>
              </a:p>
            </p:txBody>
          </p:sp>
          <p:pic>
            <p:nvPicPr>
              <p:cNvPr id="108" name="Shape 348"/>
              <p:cNvPicPr preferRelativeResize="0"/>
              <p:nvPr/>
            </p:nvPicPr>
            <p:blipFill>
              <a:blip r:embed="rId5">
                <a:alphaModFix/>
              </a:blip>
              <a:stretch>
                <a:fillRect/>
              </a:stretch>
            </p:blipFill>
            <p:spPr>
              <a:xfrm>
                <a:off x="5029936" y="2325552"/>
                <a:ext cx="577262" cy="577262"/>
              </a:xfrm>
              <a:prstGeom prst="rect">
                <a:avLst/>
              </a:prstGeom>
              <a:noFill/>
              <a:ln>
                <a:noFill/>
              </a:ln>
            </p:spPr>
          </p:pic>
          <p:pic>
            <p:nvPicPr>
              <p:cNvPr id="109" name="Shape 349" descr="Image result for classpass logo"/>
              <p:cNvPicPr preferRelativeResize="0"/>
              <p:nvPr/>
            </p:nvPicPr>
            <p:blipFill>
              <a:blip r:embed="rId6">
                <a:alphaModFix/>
              </a:blip>
              <a:stretch>
                <a:fillRect/>
              </a:stretch>
            </p:blipFill>
            <p:spPr>
              <a:xfrm>
                <a:off x="2984884" y="1608495"/>
                <a:ext cx="1124328" cy="318076"/>
              </a:xfrm>
              <a:prstGeom prst="rect">
                <a:avLst/>
              </a:prstGeom>
              <a:noFill/>
              <a:ln>
                <a:noFill/>
              </a:ln>
            </p:spPr>
          </p:pic>
          <p:pic>
            <p:nvPicPr>
              <p:cNvPr id="110" name="Shape 351" descr="Image result for peloton logo"/>
              <p:cNvPicPr preferRelativeResize="0"/>
              <p:nvPr/>
            </p:nvPicPr>
            <p:blipFill>
              <a:blip r:embed="rId7">
                <a:alphaModFix/>
              </a:blip>
              <a:stretch>
                <a:fillRect/>
              </a:stretch>
            </p:blipFill>
            <p:spPr>
              <a:xfrm>
                <a:off x="1439610" y="2298513"/>
                <a:ext cx="502430" cy="502430"/>
              </a:xfrm>
              <a:prstGeom prst="rect">
                <a:avLst/>
              </a:prstGeom>
              <a:noFill/>
              <a:ln>
                <a:noFill/>
              </a:ln>
            </p:spPr>
          </p:pic>
          <p:pic>
            <p:nvPicPr>
              <p:cNvPr id="111" name="Shape 352" descr="Image result for daily burn logo"/>
              <p:cNvPicPr preferRelativeResize="0"/>
              <p:nvPr/>
            </p:nvPicPr>
            <p:blipFill>
              <a:blip r:embed="rId8">
                <a:alphaModFix/>
              </a:blip>
              <a:stretch>
                <a:fillRect/>
              </a:stretch>
            </p:blipFill>
            <p:spPr>
              <a:xfrm>
                <a:off x="5272295" y="2867421"/>
                <a:ext cx="956657" cy="502429"/>
              </a:xfrm>
              <a:prstGeom prst="rect">
                <a:avLst/>
              </a:prstGeom>
              <a:noFill/>
              <a:ln>
                <a:noFill/>
              </a:ln>
            </p:spPr>
          </p:pic>
          <p:pic>
            <p:nvPicPr>
              <p:cNvPr id="112" name="Shape 353" descr="Image result for soulcycle logo"/>
              <p:cNvPicPr preferRelativeResize="0"/>
              <p:nvPr/>
            </p:nvPicPr>
            <p:blipFill>
              <a:blip r:embed="rId9">
                <a:alphaModFix/>
              </a:blip>
              <a:stretch>
                <a:fillRect/>
              </a:stretch>
            </p:blipFill>
            <p:spPr>
              <a:xfrm>
                <a:off x="1554549" y="1557923"/>
                <a:ext cx="719260" cy="479510"/>
              </a:xfrm>
              <a:prstGeom prst="rect">
                <a:avLst/>
              </a:prstGeom>
              <a:noFill/>
              <a:ln>
                <a:noFill/>
              </a:ln>
            </p:spPr>
          </p:pic>
          <p:pic>
            <p:nvPicPr>
              <p:cNvPr id="113" name="Shape 354" descr="Image result for orange theory logo"/>
              <p:cNvPicPr preferRelativeResize="0"/>
              <p:nvPr/>
            </p:nvPicPr>
            <p:blipFill>
              <a:blip r:embed="rId10">
                <a:alphaModFix/>
              </a:blip>
              <a:stretch>
                <a:fillRect/>
              </a:stretch>
            </p:blipFill>
            <p:spPr>
              <a:xfrm>
                <a:off x="2012242" y="2413159"/>
                <a:ext cx="972642" cy="272653"/>
              </a:xfrm>
              <a:prstGeom prst="rect">
                <a:avLst/>
              </a:prstGeom>
              <a:noFill/>
              <a:ln>
                <a:noFill/>
              </a:ln>
            </p:spPr>
          </p:pic>
          <p:pic>
            <p:nvPicPr>
              <p:cNvPr id="114" name="Shape 355" descr="Image result for barrys bootcamp logo"/>
              <p:cNvPicPr preferRelativeResize="0"/>
              <p:nvPr/>
            </p:nvPicPr>
            <p:blipFill>
              <a:blip r:embed="rId11">
                <a:alphaModFix/>
              </a:blip>
              <a:stretch>
                <a:fillRect/>
              </a:stretch>
            </p:blipFill>
            <p:spPr>
              <a:xfrm>
                <a:off x="3200946" y="2310253"/>
                <a:ext cx="943378" cy="315168"/>
              </a:xfrm>
              <a:prstGeom prst="rect">
                <a:avLst/>
              </a:prstGeom>
              <a:noFill/>
              <a:ln>
                <a:noFill/>
              </a:ln>
            </p:spPr>
          </p:pic>
          <p:pic>
            <p:nvPicPr>
              <p:cNvPr id="115" name="Shape 356" descr="Image result for crossfit logo"/>
              <p:cNvPicPr preferRelativeResize="0"/>
              <p:nvPr/>
            </p:nvPicPr>
            <p:blipFill>
              <a:blip r:embed="rId12">
                <a:alphaModFix/>
              </a:blip>
              <a:stretch>
                <a:fillRect/>
              </a:stretch>
            </p:blipFill>
            <p:spPr>
              <a:xfrm>
                <a:off x="2516564" y="3667227"/>
                <a:ext cx="970037" cy="254050"/>
              </a:xfrm>
              <a:prstGeom prst="rect">
                <a:avLst/>
              </a:prstGeom>
              <a:noFill/>
              <a:ln>
                <a:noFill/>
              </a:ln>
            </p:spPr>
          </p:pic>
          <p:pic>
            <p:nvPicPr>
              <p:cNvPr id="116" name="Shape 363"/>
              <p:cNvPicPr preferRelativeResize="0"/>
              <p:nvPr/>
            </p:nvPicPr>
            <p:blipFill>
              <a:blip r:embed="rId13">
                <a:alphaModFix/>
              </a:blip>
              <a:stretch>
                <a:fillRect/>
              </a:stretch>
            </p:blipFill>
            <p:spPr>
              <a:xfrm>
                <a:off x="4746827" y="2239842"/>
                <a:ext cx="333978" cy="318078"/>
              </a:xfrm>
              <a:prstGeom prst="rect">
                <a:avLst/>
              </a:prstGeom>
              <a:noFill/>
              <a:ln>
                <a:noFill/>
              </a:ln>
            </p:spPr>
          </p:pic>
          <p:pic>
            <p:nvPicPr>
              <p:cNvPr id="117" name="Shape 367"/>
              <p:cNvPicPr preferRelativeResize="0"/>
              <p:nvPr/>
            </p:nvPicPr>
            <p:blipFill rotWithShape="1">
              <a:blip r:embed="rId14">
                <a:alphaModFix/>
              </a:blip>
              <a:srcRect l="11948"/>
              <a:stretch/>
            </p:blipFill>
            <p:spPr>
              <a:xfrm>
                <a:off x="2320613" y="2937344"/>
                <a:ext cx="913566" cy="427765"/>
              </a:xfrm>
              <a:prstGeom prst="rect">
                <a:avLst/>
              </a:prstGeom>
              <a:noFill/>
              <a:ln>
                <a:noFill/>
              </a:ln>
            </p:spPr>
          </p:pic>
          <p:pic>
            <p:nvPicPr>
              <p:cNvPr id="118" name="Picture 117" descr="origina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61624" y="3425393"/>
                <a:ext cx="590777" cy="569115"/>
              </a:xfrm>
              <a:prstGeom prst="rect">
                <a:avLst/>
              </a:prstGeom>
              <a:noFill/>
            </p:spPr>
          </p:pic>
          <p:pic>
            <p:nvPicPr>
              <p:cNvPr id="119" name="Shape 364"/>
              <p:cNvPicPr preferRelativeResize="0"/>
              <p:nvPr/>
            </p:nvPicPr>
            <p:blipFill>
              <a:blip r:embed="rId16">
                <a:alphaModFix/>
              </a:blip>
              <a:stretch>
                <a:fillRect/>
              </a:stretch>
            </p:blipFill>
            <p:spPr>
              <a:xfrm>
                <a:off x="3730933" y="3173972"/>
                <a:ext cx="443418" cy="541711"/>
              </a:xfrm>
              <a:prstGeom prst="rect">
                <a:avLst/>
              </a:prstGeom>
              <a:noFill/>
              <a:ln>
                <a:noFill/>
              </a:ln>
            </p:spPr>
          </p:pic>
          <p:pic>
            <p:nvPicPr>
              <p:cNvPr id="120" name="Shape 350" descr="Image result for fit reserve logo"/>
              <p:cNvPicPr preferRelativeResize="0"/>
              <p:nvPr/>
            </p:nvPicPr>
            <p:blipFill>
              <a:blip r:embed="rId17">
                <a:alphaModFix/>
              </a:blip>
              <a:stretch>
                <a:fillRect/>
              </a:stretch>
            </p:blipFill>
            <p:spPr>
              <a:xfrm>
                <a:off x="1914179" y="1952928"/>
                <a:ext cx="1112676" cy="378929"/>
              </a:xfrm>
              <a:prstGeom prst="rect">
                <a:avLst/>
              </a:prstGeom>
              <a:noFill/>
              <a:ln>
                <a:noFill/>
              </a:ln>
            </p:spPr>
          </p:pic>
        </p:grpSp>
        <p:pic>
          <p:nvPicPr>
            <p:cNvPr id="101" name="Picture 10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24345" y="3572200"/>
              <a:ext cx="606792" cy="606792"/>
            </a:xfrm>
            <a:prstGeom prst="rect">
              <a:avLst/>
            </a:prstGeom>
          </p:spPr>
        </p:pic>
      </p:grpSp>
    </p:spTree>
    <p:extLst>
      <p:ext uri="{BB962C8B-B14F-4D97-AF65-F5344CB8AC3E}">
        <p14:creationId xmlns:p14="http://schemas.microsoft.com/office/powerpoint/2010/main" val="691836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sp>
        <p:nvSpPr>
          <p:cNvPr id="308" name="Shape 30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34</a:t>
            </a:fld>
            <a:endParaRPr dirty="0">
              <a:solidFill>
                <a:schemeClr val="bg1"/>
              </a:solidFill>
              <a:latin typeface="Montserrat"/>
              <a:ea typeface="Montserrat"/>
              <a:cs typeface="Montserrat"/>
              <a:sym typeface="Montserrat"/>
            </a:endParaRPr>
          </a:p>
        </p:txBody>
      </p:sp>
      <p:sp>
        <p:nvSpPr>
          <p:cNvPr id="51" name="TextBox 50"/>
          <p:cNvSpPr txBox="1"/>
          <p:nvPr/>
        </p:nvSpPr>
        <p:spPr>
          <a:xfrm>
            <a:off x="457200" y="274320"/>
            <a:ext cx="8750805"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rPr>
              <a:t>FLEXIT has a multifaceted approach to acquiring and retaining customers</a:t>
            </a:r>
          </a:p>
        </p:txBody>
      </p:sp>
      <p:grpSp>
        <p:nvGrpSpPr>
          <p:cNvPr id="3" name="Group 2"/>
          <p:cNvGrpSpPr/>
          <p:nvPr/>
        </p:nvGrpSpPr>
        <p:grpSpPr>
          <a:xfrm>
            <a:off x="801159" y="1141094"/>
            <a:ext cx="7682922" cy="3415004"/>
            <a:chOff x="797285" y="1053348"/>
            <a:chExt cx="7682922" cy="3415004"/>
          </a:xfrm>
        </p:grpSpPr>
        <p:sp>
          <p:nvSpPr>
            <p:cNvPr id="2" name="Rounded Rectangle 1"/>
            <p:cNvSpPr/>
            <p:nvPr/>
          </p:nvSpPr>
          <p:spPr>
            <a:xfrm>
              <a:off x="858416" y="1069815"/>
              <a:ext cx="7434917" cy="3398537"/>
            </a:xfrm>
            <a:prstGeom prst="roundRect">
              <a:avLst>
                <a:gd name="adj" fmla="val 128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858416" y="1053348"/>
              <a:ext cx="7434917" cy="3415004"/>
              <a:chOff x="858416" y="1053348"/>
              <a:chExt cx="7434917" cy="3415004"/>
            </a:xfrm>
          </p:grpSpPr>
          <p:cxnSp>
            <p:nvCxnSpPr>
              <p:cNvPr id="8" name="Straight Connector 7"/>
              <p:cNvCxnSpPr/>
              <p:nvPr/>
            </p:nvCxnSpPr>
            <p:spPr>
              <a:xfrm>
                <a:off x="858416" y="2360645"/>
                <a:ext cx="7427168"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6165" y="3444006"/>
                <a:ext cx="7427168" cy="0"/>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72000" y="1053348"/>
                <a:ext cx="0" cy="1307297"/>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333382" y="2360645"/>
                <a:ext cx="756"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987142" y="2360645"/>
                <a:ext cx="12442" cy="1083361"/>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72000" y="3444006"/>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231117" y="1495947"/>
              <a:ext cx="3006538" cy="584775"/>
              <a:chOff x="1231117" y="1495947"/>
              <a:chExt cx="3006538" cy="584775"/>
            </a:xfrm>
          </p:grpSpPr>
          <p:sp>
            <p:nvSpPr>
              <p:cNvPr id="64" name="Rectangle 63"/>
              <p:cNvSpPr/>
              <p:nvPr/>
            </p:nvSpPr>
            <p:spPr>
              <a:xfrm>
                <a:off x="2695036" y="1610284"/>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65" name="Rectangle 64"/>
              <p:cNvSpPr/>
              <p:nvPr/>
            </p:nvSpPr>
            <p:spPr>
              <a:xfrm>
                <a:off x="1231117" y="1495947"/>
                <a:ext cx="1334020" cy="584775"/>
              </a:xfrm>
              <a:prstGeom prst="rect">
                <a:avLst/>
              </a:prstGeom>
              <a:noFill/>
            </p:spPr>
            <p:txBody>
              <a:bodyPr wrap="none">
                <a:spAutoFit/>
              </a:bodyPr>
              <a:lstStyle/>
              <a:p>
                <a:r>
                  <a:rPr lang="en" sz="3200" dirty="0">
                    <a:solidFill>
                      <a:schemeClr val="bg1"/>
                    </a:solidFill>
                    <a:latin typeface="Glacial Indifference" charset="0"/>
                    <a:ea typeface="Glacial Indifference" charset="0"/>
                    <a:cs typeface="Glacial Indifference" charset="0"/>
                    <a:sym typeface="Montserrat Medium"/>
                  </a:rPr>
                  <a:t>Digital</a:t>
                </a:r>
                <a:endParaRPr lang="en-US" sz="3200" dirty="0">
                  <a:solidFill>
                    <a:schemeClr val="bg1"/>
                  </a:solidFill>
                  <a:latin typeface="Glacial Indifference" charset="0"/>
                  <a:ea typeface="Glacial Indifference" charset="0"/>
                  <a:cs typeface="Glacial Indifference" charset="0"/>
                </a:endParaRPr>
              </a:p>
            </p:txBody>
          </p:sp>
        </p:grpSp>
        <p:grpSp>
          <p:nvGrpSpPr>
            <p:cNvPr id="84" name="Group 83"/>
            <p:cNvGrpSpPr/>
            <p:nvPr/>
          </p:nvGrpSpPr>
          <p:grpSpPr>
            <a:xfrm>
              <a:off x="6937588" y="3504698"/>
              <a:ext cx="1542619" cy="849767"/>
              <a:chOff x="3289821" y="1277570"/>
              <a:chExt cx="1542619" cy="849767"/>
            </a:xfrm>
          </p:grpSpPr>
          <p:sp>
            <p:nvSpPr>
              <p:cNvPr id="85" name="Rectangle 84"/>
              <p:cNvSpPr/>
              <p:nvPr/>
            </p:nvSpPr>
            <p:spPr>
              <a:xfrm>
                <a:off x="3289821" y="172722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86" name="Rectangle 85"/>
              <p:cNvSpPr/>
              <p:nvPr/>
            </p:nvSpPr>
            <p:spPr>
              <a:xfrm>
                <a:off x="3485854" y="1277570"/>
                <a:ext cx="109837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Offline</a:t>
                </a:r>
                <a:endParaRPr lang="en-US" sz="2400" dirty="0">
                  <a:solidFill>
                    <a:schemeClr val="bg1"/>
                  </a:solidFill>
                  <a:latin typeface="Glacial Indifference" charset="0"/>
                  <a:ea typeface="Glacial Indifference" charset="0"/>
                  <a:cs typeface="Glacial Indifference" charset="0"/>
                </a:endParaRPr>
              </a:p>
            </p:txBody>
          </p:sp>
        </p:grpSp>
        <p:grpSp>
          <p:nvGrpSpPr>
            <p:cNvPr id="87" name="Group 86"/>
            <p:cNvGrpSpPr/>
            <p:nvPr/>
          </p:nvGrpSpPr>
          <p:grpSpPr>
            <a:xfrm>
              <a:off x="5019242" y="1520510"/>
              <a:ext cx="2329801" cy="584775"/>
              <a:chOff x="1124242" y="1495947"/>
              <a:chExt cx="2329801" cy="584775"/>
            </a:xfrm>
          </p:grpSpPr>
          <p:sp>
            <p:nvSpPr>
              <p:cNvPr id="88" name="Rectangle 87"/>
              <p:cNvSpPr/>
              <p:nvPr/>
            </p:nvSpPr>
            <p:spPr>
              <a:xfrm>
                <a:off x="1911424" y="1607703"/>
                <a:ext cx="1542619" cy="400110"/>
              </a:xfrm>
              <a:prstGeom prst="rect">
                <a:avLst/>
              </a:prstGeom>
              <a:noFill/>
            </p:spPr>
            <p:txBody>
              <a:bodyPr wrap="square" anchor="ctr" anchorCtr="0">
                <a:spAutoFit/>
              </a:bodyPr>
              <a:lstStyle/>
              <a:p>
                <a:pPr lvl="0"/>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r>
                  <a:rPr lang="en" sz="1000" dirty="0">
                    <a:solidFill>
                      <a:schemeClr val="bg1"/>
                    </a:solidFill>
                    <a:latin typeface="Glacial Indifference" charset="0"/>
                    <a:ea typeface="Glacial Indifference" charset="0"/>
                    <a:cs typeface="Glacial Indifference" charset="0"/>
                    <a:sym typeface="Montserrat Light"/>
                  </a:rPr>
                  <a:t>Effectiveness: </a:t>
                </a:r>
                <a:r>
                  <a:rPr lang="en" sz="1000" dirty="0" smtClean="0">
                    <a:solidFill>
                      <a:schemeClr val="bg1"/>
                    </a:solidFill>
                    <a:latin typeface="Glacial Indifference" charset="0"/>
                    <a:ea typeface="Glacial Indifference" charset="0"/>
                    <a:cs typeface="Glacial Indifference" charset="0"/>
                    <a:sym typeface="Montserrat Light"/>
                  </a:rPr>
                  <a:t>H</a:t>
                </a:r>
                <a:r>
                  <a:rPr lang="en-US" sz="1000" dirty="0" err="1" smtClean="0">
                    <a:solidFill>
                      <a:schemeClr val="bg1"/>
                    </a:solidFill>
                    <a:latin typeface="Glacial Indifference" charset="0"/>
                    <a:ea typeface="Glacial Indifference" charset="0"/>
                    <a:cs typeface="Glacial Indifference" charset="0"/>
                    <a:sym typeface="Montserrat Light"/>
                  </a:rPr>
                  <a:t>igh</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94" name="Rectangle 93"/>
              <p:cNvSpPr/>
              <p:nvPr/>
            </p:nvSpPr>
            <p:spPr>
              <a:xfrm>
                <a:off x="1124242" y="1495947"/>
                <a:ext cx="623889" cy="584775"/>
              </a:xfrm>
              <a:prstGeom prst="rect">
                <a:avLst/>
              </a:prstGeom>
              <a:noFill/>
            </p:spPr>
            <p:txBody>
              <a:bodyPr wrap="none">
                <a:spAutoFit/>
              </a:bodyPr>
              <a:lstStyle/>
              <a:p>
                <a:r>
                  <a:rPr lang="en-US" sz="3200" dirty="0" smtClean="0">
                    <a:solidFill>
                      <a:schemeClr val="bg1"/>
                    </a:solidFill>
                    <a:latin typeface="Glacial Indifference" charset="0"/>
                    <a:ea typeface="Glacial Indifference" charset="0"/>
                    <a:cs typeface="Glacial Indifference" charset="0"/>
                    <a:sym typeface="Montserrat Medium"/>
                  </a:rPr>
                  <a:t>PR</a:t>
                </a:r>
                <a:endParaRPr lang="en-US" sz="3200" dirty="0">
                  <a:solidFill>
                    <a:schemeClr val="bg1"/>
                  </a:solidFill>
                  <a:latin typeface="Glacial Indifference" charset="0"/>
                  <a:ea typeface="Glacial Indifference" charset="0"/>
                  <a:cs typeface="Glacial Indifference" charset="0"/>
                </a:endParaRPr>
              </a:p>
            </p:txBody>
          </p:sp>
        </p:grpSp>
        <p:grpSp>
          <p:nvGrpSpPr>
            <p:cNvPr id="99" name="Group 98"/>
            <p:cNvGrpSpPr/>
            <p:nvPr/>
          </p:nvGrpSpPr>
          <p:grpSpPr>
            <a:xfrm>
              <a:off x="797285" y="3508324"/>
              <a:ext cx="1790876" cy="899715"/>
              <a:chOff x="675763" y="1271710"/>
              <a:chExt cx="1790876" cy="899715"/>
            </a:xfrm>
          </p:grpSpPr>
          <p:sp>
            <p:nvSpPr>
              <p:cNvPr id="100" name="Rectangle 99"/>
              <p:cNvSpPr/>
              <p:nvPr/>
            </p:nvSpPr>
            <p:spPr>
              <a:xfrm>
                <a:off x="757881" y="177131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Low</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01" name="Rectangle 100"/>
              <p:cNvSpPr/>
              <p:nvPr/>
            </p:nvSpPr>
            <p:spPr>
              <a:xfrm>
                <a:off x="675763" y="1271710"/>
                <a:ext cx="1790876"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Partnerships</a:t>
                </a:r>
                <a:endParaRPr lang="en-US" sz="2400" dirty="0">
                  <a:solidFill>
                    <a:schemeClr val="bg1"/>
                  </a:solidFill>
                  <a:latin typeface="Glacial Indifference" charset="0"/>
                  <a:ea typeface="Glacial Indifference" charset="0"/>
                  <a:cs typeface="Glacial Indifference" charset="0"/>
                </a:endParaRPr>
              </a:p>
            </p:txBody>
          </p:sp>
        </p:grpSp>
        <p:grpSp>
          <p:nvGrpSpPr>
            <p:cNvPr id="106" name="Group 105"/>
            <p:cNvGrpSpPr/>
            <p:nvPr/>
          </p:nvGrpSpPr>
          <p:grpSpPr>
            <a:xfrm>
              <a:off x="1149580" y="2467924"/>
              <a:ext cx="1915910" cy="849767"/>
              <a:chOff x="1731168" y="1283718"/>
              <a:chExt cx="1915910" cy="849767"/>
            </a:xfrm>
          </p:grpSpPr>
          <p:sp>
            <p:nvSpPr>
              <p:cNvPr id="116" name="Rectangle 115"/>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smtClean="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1" name="Rectangle 120"/>
              <p:cNvSpPr/>
              <p:nvPr/>
            </p:nvSpPr>
            <p:spPr>
              <a:xfrm>
                <a:off x="1731168" y="1283718"/>
                <a:ext cx="1915910"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Social Media</a:t>
                </a:r>
                <a:endParaRPr lang="en-US" sz="2400" dirty="0">
                  <a:solidFill>
                    <a:schemeClr val="bg1"/>
                  </a:solidFill>
                  <a:latin typeface="Glacial Indifference" charset="0"/>
                  <a:ea typeface="Glacial Indifference" charset="0"/>
                  <a:cs typeface="Glacial Indifference" charset="0"/>
                </a:endParaRPr>
              </a:p>
            </p:txBody>
          </p:sp>
        </p:grpSp>
        <p:grpSp>
          <p:nvGrpSpPr>
            <p:cNvPr id="122" name="Group 121"/>
            <p:cNvGrpSpPr/>
            <p:nvPr/>
          </p:nvGrpSpPr>
          <p:grpSpPr>
            <a:xfrm>
              <a:off x="3639465" y="2467924"/>
              <a:ext cx="2101858" cy="849767"/>
              <a:chOff x="1638196" y="1283718"/>
              <a:chExt cx="2101858" cy="849767"/>
            </a:xfrm>
          </p:grpSpPr>
          <p:sp>
            <p:nvSpPr>
              <p:cNvPr id="123" name="Rectangle 122"/>
              <p:cNvSpPr/>
              <p:nvPr/>
            </p:nvSpPr>
            <p:spPr>
              <a:xfrm>
                <a:off x="1943899" y="1733375"/>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r>
                  <a:rPr lang="en-US"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4" name="Rectangle 123"/>
              <p:cNvSpPr/>
              <p:nvPr/>
            </p:nvSpPr>
            <p:spPr>
              <a:xfrm>
                <a:off x="1638196" y="1283718"/>
                <a:ext cx="210185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Search Engine</a:t>
                </a:r>
                <a:endParaRPr lang="en-US" sz="2400" dirty="0">
                  <a:solidFill>
                    <a:schemeClr val="bg1"/>
                  </a:solidFill>
                  <a:latin typeface="Glacial Indifference" charset="0"/>
                  <a:ea typeface="Glacial Indifference" charset="0"/>
                  <a:cs typeface="Glacial Indifference" charset="0"/>
                </a:endParaRPr>
              </a:p>
            </p:txBody>
          </p:sp>
        </p:grpSp>
        <p:grpSp>
          <p:nvGrpSpPr>
            <p:cNvPr id="125" name="Group 124"/>
            <p:cNvGrpSpPr/>
            <p:nvPr/>
          </p:nvGrpSpPr>
          <p:grpSpPr>
            <a:xfrm>
              <a:off x="2821594" y="3540456"/>
              <a:ext cx="1542619" cy="849767"/>
              <a:chOff x="-1622918" y="2341395"/>
              <a:chExt cx="1542619" cy="849767"/>
            </a:xfrm>
          </p:grpSpPr>
          <p:sp>
            <p:nvSpPr>
              <p:cNvPr id="126" name="Rectangle 125"/>
              <p:cNvSpPr/>
              <p:nvPr/>
            </p:nvSpPr>
            <p:spPr>
              <a:xfrm>
                <a:off x="-1622918" y="2791052"/>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127" name="Rectangle 126"/>
              <p:cNvSpPr/>
              <p:nvPr/>
            </p:nvSpPr>
            <p:spPr>
              <a:xfrm>
                <a:off x="-1328301" y="2341395"/>
                <a:ext cx="901209"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Email</a:t>
                </a:r>
                <a:endParaRPr lang="en-US" sz="2400" dirty="0">
                  <a:solidFill>
                    <a:schemeClr val="bg1"/>
                  </a:solidFill>
                  <a:latin typeface="Glacial Indifference" charset="0"/>
                  <a:ea typeface="Glacial Indifference" charset="0"/>
                  <a:cs typeface="Glacial Indifference" charset="0"/>
                </a:endParaRPr>
              </a:p>
            </p:txBody>
          </p:sp>
        </p:grpSp>
      </p:grpSp>
      <p:sp>
        <p:nvSpPr>
          <p:cNvPr id="37" name="TextBox 36"/>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a:t>
            </a:r>
            <a:r>
              <a:rPr lang="en-US" sz="900" b="1" dirty="0" smtClean="0">
                <a:solidFill>
                  <a:schemeClr val="bg1"/>
                </a:solidFill>
                <a:latin typeface="Glacial Indifference" charset="0"/>
                <a:ea typeface="Glacial Indifference" charset="0"/>
                <a:cs typeface="Glacial Indifference" charset="0"/>
              </a:rPr>
              <a:t>SOLUTION</a:t>
            </a:r>
            <a:r>
              <a:rPr lang="en-US" sz="900" dirty="0" smtClean="0">
                <a:solidFill>
                  <a:schemeClr val="bg1"/>
                </a:solidFill>
                <a:latin typeface="Glacial Indifference" charset="0"/>
                <a:ea typeface="Glacial Indifference" charset="0"/>
                <a:cs typeface="Glacial Indifference" charset="0"/>
              </a:rPr>
              <a:t> | BUSINESS</a:t>
            </a:r>
            <a:endParaRPr lang="en-US" sz="900" dirty="0">
              <a:solidFill>
                <a:schemeClr val="bg1"/>
              </a:solidFill>
              <a:latin typeface="Glacial Indifference" charset="0"/>
              <a:ea typeface="Glacial Indifference" charset="0"/>
              <a:cs typeface="Glacial Indifference"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cxnSp>
        <p:nvCxnSpPr>
          <p:cNvPr id="39" name="Straight Connector 38"/>
          <p:cNvCxnSpPr/>
          <p:nvPr/>
        </p:nvCxnSpPr>
        <p:spPr>
          <a:xfrm>
            <a:off x="2617680" y="3557570"/>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89951" y="3531752"/>
            <a:ext cx="0" cy="1024346"/>
          </a:xfrm>
          <a:prstGeom prst="line">
            <a:avLst/>
          </a:prstGeom>
          <a:ln w="15875">
            <a:solidFill>
              <a:srgbClr val="00B4D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981574" y="4077859"/>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2" name="Rectangle 41"/>
          <p:cNvSpPr/>
          <p:nvPr/>
        </p:nvSpPr>
        <p:spPr>
          <a:xfrm>
            <a:off x="5109480" y="3628202"/>
            <a:ext cx="1234633"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Affiliate</a:t>
            </a:r>
            <a:endParaRPr lang="en-US" sz="2400" dirty="0">
              <a:solidFill>
                <a:schemeClr val="bg1"/>
              </a:solidFill>
              <a:latin typeface="Glacial Indifference" charset="0"/>
              <a:ea typeface="Glacial Indifference" charset="0"/>
              <a:cs typeface="Glacial Indifference" charset="0"/>
            </a:endParaRPr>
          </a:p>
        </p:txBody>
      </p:sp>
      <p:sp>
        <p:nvSpPr>
          <p:cNvPr id="43" name="Rectangle 42"/>
          <p:cNvSpPr/>
          <p:nvPr/>
        </p:nvSpPr>
        <p:spPr>
          <a:xfrm>
            <a:off x="6430774" y="3010777"/>
            <a:ext cx="1542619" cy="400110"/>
          </a:xfrm>
          <a:prstGeom prst="rect">
            <a:avLst/>
          </a:prstGeom>
          <a:noFill/>
        </p:spPr>
        <p:txBody>
          <a:bodyPr wrap="square" anchor="ctr" anchorCtr="0">
            <a:spAutoFit/>
          </a:bodyPr>
          <a:lstStyle/>
          <a:p>
            <a:pPr lvl="0" algn="ctr"/>
            <a:r>
              <a:rPr lang="en" sz="1000" dirty="0">
                <a:solidFill>
                  <a:schemeClr val="bg1"/>
                </a:solidFill>
                <a:latin typeface="Glacial Indifference" charset="0"/>
                <a:ea typeface="Glacial Indifference" charset="0"/>
                <a:cs typeface="Glacial Indifference" charset="0"/>
                <a:sym typeface="Montserrat Light"/>
              </a:rPr>
              <a:t>Cost: </a:t>
            </a:r>
            <a:r>
              <a:rPr lang="en-US" sz="1000" dirty="0">
                <a:solidFill>
                  <a:schemeClr val="bg1"/>
                </a:solidFill>
                <a:latin typeface="Glacial Indifference" charset="0"/>
                <a:ea typeface="Glacial Indifference" charset="0"/>
                <a:cs typeface="Glacial Indifference" charset="0"/>
                <a:sym typeface="Montserrat Light"/>
              </a:rPr>
              <a:t>$</a:t>
            </a:r>
            <a:r>
              <a:rPr lang="en" sz="1000" dirty="0" smtClean="0">
                <a:solidFill>
                  <a:schemeClr val="bg1"/>
                </a:solidFill>
                <a:latin typeface="Glacial Indifference" charset="0"/>
                <a:ea typeface="Glacial Indifference" charset="0"/>
                <a:cs typeface="Glacial Indifference" charset="0"/>
                <a:sym typeface="Montserrat Light"/>
              </a:rPr>
              <a:t>$</a:t>
            </a:r>
            <a:endParaRPr lang="en" sz="1000" dirty="0">
              <a:solidFill>
                <a:schemeClr val="bg1"/>
              </a:solidFill>
              <a:latin typeface="Glacial Indifference" charset="0"/>
              <a:ea typeface="Glacial Indifference" charset="0"/>
              <a:cs typeface="Glacial Indifference" charset="0"/>
              <a:sym typeface="Montserrat Light"/>
            </a:endParaRPr>
          </a:p>
          <a:p>
            <a:pPr lvl="0" algn="ctr"/>
            <a:r>
              <a:rPr lang="en" sz="1000" dirty="0">
                <a:solidFill>
                  <a:schemeClr val="bg1"/>
                </a:solidFill>
                <a:latin typeface="Glacial Indifference" charset="0"/>
                <a:ea typeface="Glacial Indifference" charset="0"/>
                <a:cs typeface="Glacial Indifference" charset="0"/>
                <a:sym typeface="Montserrat Light"/>
              </a:rPr>
              <a:t>Effectiveness: </a:t>
            </a:r>
            <a:r>
              <a:rPr lang="en-US" sz="1000" dirty="0" smtClean="0">
                <a:solidFill>
                  <a:schemeClr val="bg1"/>
                </a:solidFill>
                <a:latin typeface="Glacial Indifference" charset="0"/>
                <a:ea typeface="Glacial Indifference" charset="0"/>
                <a:cs typeface="Glacial Indifference" charset="0"/>
                <a:sym typeface="Montserrat Light"/>
              </a:rPr>
              <a:t>Medium</a:t>
            </a:r>
            <a:endParaRPr lang="en" sz="1000" dirty="0">
              <a:solidFill>
                <a:schemeClr val="bg1"/>
              </a:solidFill>
              <a:latin typeface="Glacial Indifference" charset="0"/>
              <a:ea typeface="Glacial Indifference" charset="0"/>
              <a:cs typeface="Glacial Indifference" charset="0"/>
              <a:sym typeface="Montserrat Light"/>
            </a:endParaRPr>
          </a:p>
        </p:txBody>
      </p:sp>
      <p:sp>
        <p:nvSpPr>
          <p:cNvPr id="46" name="Rectangle 45"/>
          <p:cNvSpPr/>
          <p:nvPr/>
        </p:nvSpPr>
        <p:spPr>
          <a:xfrm>
            <a:off x="6432043" y="2561120"/>
            <a:ext cx="1487908" cy="461665"/>
          </a:xfrm>
          <a:prstGeom prst="rect">
            <a:avLst/>
          </a:prstGeom>
          <a:noFill/>
        </p:spPr>
        <p:txBody>
          <a:bodyPr wrap="none">
            <a:spAutoFit/>
          </a:bodyPr>
          <a:lstStyle/>
          <a:p>
            <a:pPr algn="ctr"/>
            <a:r>
              <a:rPr lang="en-US" sz="2400" dirty="0" smtClean="0">
                <a:solidFill>
                  <a:schemeClr val="bg1"/>
                </a:solidFill>
                <a:latin typeface="Glacial Indifference" charset="0"/>
                <a:ea typeface="Glacial Indifference" charset="0"/>
                <a:cs typeface="Glacial Indifference" charset="0"/>
                <a:sym typeface="Montserrat Medium"/>
              </a:rPr>
              <a:t>Influencer</a:t>
            </a:r>
            <a:endParaRPr lang="en-US" sz="2400" dirty="0">
              <a:solidFill>
                <a:schemeClr val="bg1"/>
              </a:solidFill>
              <a:latin typeface="Glacial Indifference" charset="0"/>
              <a:ea typeface="Glacial Indifference" charset="0"/>
              <a:cs typeface="Glacial Indifference" charset="0"/>
            </a:endParaRPr>
          </a:p>
        </p:txBody>
      </p:sp>
    </p:spTree>
    <p:extLst>
      <p:ext uri="{BB962C8B-B14F-4D97-AF65-F5344CB8AC3E}">
        <p14:creationId xmlns:p14="http://schemas.microsoft.com/office/powerpoint/2010/main" val="16545426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35</a:t>
            </a:fld>
            <a:endParaRPr dirty="0">
              <a:solidFill>
                <a:schemeClr val="bg1"/>
              </a:solidFill>
              <a:latin typeface="Montserrat"/>
              <a:ea typeface="Montserrat"/>
              <a:cs typeface="Montserrat"/>
              <a:sym typeface="Montserrat"/>
            </a:endParaRPr>
          </a:p>
        </p:txBody>
      </p:sp>
      <p:sp>
        <p:nvSpPr>
          <p:cNvPr id="52" name="TextBox 51"/>
          <p:cNvSpPr txBox="1"/>
          <p:nvPr/>
        </p:nvSpPr>
        <p:spPr>
          <a:xfrm>
            <a:off x="457201" y="4572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222262265"/>
              </p:ext>
            </p:extLst>
          </p:nvPr>
        </p:nvGraphicFramePr>
        <p:xfrm>
          <a:off x="4487158" y="485468"/>
          <a:ext cx="4538981" cy="4208646"/>
        </p:xfrm>
        <a:graphic>
          <a:graphicData uri="http://schemas.openxmlformats.org/drawingml/2006/table">
            <a:tbl>
              <a:tblPr/>
              <a:tblGrid>
                <a:gridCol w="77275"/>
                <a:gridCol w="1291486"/>
                <a:gridCol w="631582"/>
                <a:gridCol w="603315"/>
                <a:gridCol w="650450"/>
                <a:gridCol w="537327"/>
                <a:gridCol w="605194"/>
                <a:gridCol w="142352"/>
              </a:tblGrid>
              <a:tr h="110416">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10416">
                <a:tc>
                  <a:txBody>
                    <a:bodyPr/>
                    <a:lstStyle/>
                    <a:p>
                      <a:pPr algn="l"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1000" b="1" i="0" u="none" strike="noStrike" dirty="0" err="1">
                          <a:solidFill>
                            <a:srgbClr val="000000"/>
                          </a:solidFill>
                          <a:effectLst/>
                          <a:latin typeface="Glacial Indifference" charset="0"/>
                          <a:ea typeface="Glacial Indifference" charset="0"/>
                          <a:cs typeface="Glacial Indifference" charset="0"/>
                        </a:rPr>
                        <a:t>FlexIt</a:t>
                      </a:r>
                      <a:r>
                        <a:rPr lang="en-US" sz="1000" b="1" i="0" u="none" strike="noStrike" dirty="0">
                          <a:solidFill>
                            <a:srgbClr val="000000"/>
                          </a:solidFill>
                          <a:effectLst/>
                          <a:latin typeface="Glacial Indifference" charset="0"/>
                          <a:ea typeface="Glacial Indifference" charset="0"/>
                          <a:cs typeface="Glacial Indifference" charset="0"/>
                        </a:rPr>
                        <a:t> P&amp;L</a:t>
                      </a:r>
                    </a:p>
                  </a:txBody>
                  <a:tcPr marL="7411" marR="7411" marT="7411" marB="0" anchor="b">
                    <a:lnL>
                      <a:noFill/>
                    </a:lnL>
                    <a:lnR>
                      <a:noFill/>
                    </a:lnR>
                    <a:lnT>
                      <a:noFill/>
                    </a:lnT>
                    <a:lnB>
                      <a:noFill/>
                    </a:lnB>
                    <a:solidFill>
                      <a:schemeClr val="bg1"/>
                    </a:solidFill>
                  </a:tcPr>
                </a:tc>
                <a:tc>
                  <a:txBody>
                    <a:bodyPr/>
                    <a:lstStyle/>
                    <a:p>
                      <a:pPr algn="l"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24164">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r>
              <a:tr h="124164">
                <a:tc>
                  <a:txBody>
                    <a:bodyPr/>
                    <a:lstStyle/>
                    <a:p>
                      <a:pPr algn="ctr" fontAlgn="b"/>
                      <a:endParaRPr lang="en-U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600" b="1" i="0" u="none" strike="noStrike">
                          <a:solidFill>
                            <a:srgbClr val="000000"/>
                          </a:solidFill>
                          <a:effectLst/>
                          <a:latin typeface="Glacial Indifference" charset="0"/>
                          <a:ea typeface="Glacial Indifference" charset="0"/>
                          <a:cs typeface="Glacial Indifference" charset="0"/>
                        </a:rPr>
                        <a:t>FYE June</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FY2019</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dirty="0">
                          <a:solidFill>
                            <a:srgbClr val="000000"/>
                          </a:solidFill>
                          <a:effectLst/>
                          <a:latin typeface="Glacial Indifference" charset="0"/>
                          <a:ea typeface="Glacial Indifference" charset="0"/>
                          <a:cs typeface="Glacial Indifference" charset="0"/>
                        </a:rPr>
                        <a:t>FY2020</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en-US" sz="600" b="1" i="0" u="none" strike="noStrike">
                          <a:solidFill>
                            <a:srgbClr val="000000"/>
                          </a:solidFill>
                          <a:effectLst/>
                          <a:latin typeface="Glacial Indifference" charset="0"/>
                          <a:ea typeface="Glacial Indifference" charset="0"/>
                          <a:cs typeface="Glacial Indifference" charset="0"/>
                        </a:rPr>
                        <a:t>FY2021</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FY2022</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r>
                        <a:rPr lang="is-IS" sz="600" b="1" i="0" u="none" strike="noStrike">
                          <a:solidFill>
                            <a:srgbClr val="000000"/>
                          </a:solidFill>
                          <a:effectLst/>
                          <a:latin typeface="Glacial Indifference" charset="0"/>
                          <a:ea typeface="Glacial Indifference" charset="0"/>
                          <a:cs typeface="Glacial Indifference" charset="0"/>
                        </a:rPr>
                        <a:t>FY2023</a:t>
                      </a: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c>
                  <a:txBody>
                    <a:bodyPr/>
                    <a:lstStyle/>
                    <a:p>
                      <a:pPr algn="ctr" fontAlgn="b"/>
                      <a:endParaRPr lang="is-IS"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solidFill>
                      <a:srgbClr val="B5B5B6"/>
                    </a:solidFill>
                  </a:tcPr>
                </a:tc>
              </a:tr>
              <a:tr h="246599">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Revenue</a:t>
                      </a:r>
                    </a:p>
                  </a:txBody>
                  <a:tcPr marL="7411" marR="7411" marT="7411" marB="0" anchor="b">
                    <a:lnL>
                      <a:noFill/>
                    </a:lnL>
                    <a:lnR>
                      <a:noFill/>
                    </a:lnR>
                    <a:lnT>
                      <a:noFill/>
                    </a:lnT>
                    <a:lnB>
                      <a:noFill/>
                    </a:lnB>
                    <a:solidFill>
                      <a:schemeClr val="bg1"/>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$283,686</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$1,451,549</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$5,029,293</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$10,967,885</a:t>
                      </a:r>
                    </a:p>
                  </a:txBody>
                  <a:tcPr marL="7411" marR="7411" marT="7411" marB="0" anchor="b">
                    <a:lnL>
                      <a:noFill/>
                    </a:lnL>
                    <a:lnR>
                      <a:noFill/>
                    </a:lnR>
                    <a:lnT>
                      <a:noFill/>
                    </a:lnT>
                    <a:lnB>
                      <a:noFill/>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$20,778,342</a:t>
                      </a:r>
                    </a:p>
                  </a:txBody>
                  <a:tcPr marL="7411" marR="7411" marT="7411" marB="0" anchor="b">
                    <a:lnL>
                      <a:noFill/>
                    </a:lnL>
                    <a:lnR>
                      <a:noFill/>
                    </a:lnR>
                    <a:lnT>
                      <a:noFill/>
                    </a:lnT>
                    <a:lnB>
                      <a:noFill/>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1" u="none" strike="noStrike">
                        <a:solidFill>
                          <a:srgbClr val="000000"/>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solidFill>
                      <a:schemeClr val="bg1"/>
                    </a:solidFill>
                  </a:tcPr>
                </a:tc>
                <a:tc>
                  <a:txBody>
                    <a:bodyPr/>
                    <a:lstStyle/>
                    <a:p>
                      <a:pPr algn="l" fontAlgn="b"/>
                      <a:r>
                        <a:rPr lang="en-US" sz="700" b="0" i="1" u="none" strike="noStrike">
                          <a:solidFill>
                            <a:srgbClr val="000000"/>
                          </a:solidFill>
                          <a:effectLst/>
                          <a:latin typeface="Glacial Indifference" charset="0"/>
                          <a:ea typeface="Glacial Indifference" charset="0"/>
                          <a:cs typeface="Glacial Indifference" charset="0"/>
                        </a:rPr>
                        <a:t>Yr/Yr Growth</a:t>
                      </a:r>
                    </a:p>
                  </a:txBody>
                  <a:tcPr marL="44464" marR="7411" marT="7411" marB="0" anchor="b">
                    <a:lnL>
                      <a:noFill/>
                    </a:lnL>
                    <a:lnR>
                      <a:noFill/>
                    </a:lnR>
                    <a:lnT>
                      <a:noFill/>
                    </a:lnT>
                    <a:lnB>
                      <a:noFill/>
                    </a:lnB>
                    <a:solidFill>
                      <a:schemeClr val="bg1"/>
                    </a:solidFill>
                  </a:tcPr>
                </a:tc>
                <a:tc>
                  <a:txBody>
                    <a:bodyPr/>
                    <a:lstStyle/>
                    <a:p>
                      <a:pPr algn="l" fontAlgn="b"/>
                      <a:r>
                        <a:rPr lang="sk-SK" sz="700" b="0" i="1"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412%</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246%</a:t>
                      </a:r>
                    </a:p>
                  </a:txBody>
                  <a:tcPr marL="7411" marR="7411" marT="7411" marB="0" anchor="b">
                    <a:lnL>
                      <a:noFill/>
                    </a:lnL>
                    <a:lnR>
                      <a:noFill/>
                    </a:lnR>
                    <a:lnT>
                      <a:noFill/>
                    </a:lnT>
                    <a:lnB>
                      <a:noFill/>
                    </a:lnB>
                    <a:solidFill>
                      <a:srgbClr val="B5B5B6"/>
                    </a:solid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118%</a:t>
                      </a:r>
                    </a:p>
                  </a:txBody>
                  <a:tcPr marL="7411" marR="7411" marT="7411" marB="0" anchor="b">
                    <a:lnL>
                      <a:noFill/>
                    </a:lnL>
                    <a:lnR>
                      <a:noFill/>
                    </a:lnR>
                    <a:lnT>
                      <a:noFill/>
                    </a:lnT>
                    <a:lnB>
                      <a:noFill/>
                    </a:lnB>
                    <a:solidFill>
                      <a:srgbClr val="B5B5B6"/>
                    </a:solidFill>
                  </a:tcPr>
                </a:tc>
                <a:tc>
                  <a:txBody>
                    <a:bodyPr/>
                    <a:lstStyle/>
                    <a:p>
                      <a:pPr algn="r" fontAlgn="b"/>
                      <a:r>
                        <a:rPr lang="it-IT" sz="700" b="0" i="1" u="none" strike="noStrike">
                          <a:solidFill>
                            <a:srgbClr val="000000"/>
                          </a:solidFill>
                          <a:effectLst/>
                          <a:latin typeface="Glacial Indifference" charset="0"/>
                          <a:ea typeface="Glacial Indifference" charset="0"/>
                          <a:cs typeface="Glacial Indifference" charset="0"/>
                        </a:rPr>
                        <a:t>89%</a:t>
                      </a:r>
                    </a:p>
                  </a:txBody>
                  <a:tcPr marL="7411" marR="7411" marT="7411" marB="0" anchor="b">
                    <a:lnL>
                      <a:noFill/>
                    </a:lnL>
                    <a:lnR>
                      <a:noFill/>
                    </a:lnR>
                    <a:lnT>
                      <a:noFill/>
                    </a:lnT>
                    <a:lnB>
                      <a:noFill/>
                    </a:lnB>
                    <a:solidFill>
                      <a:srgbClr val="B5B5B6"/>
                    </a:solidFill>
                  </a:tcPr>
                </a:tc>
                <a:tc>
                  <a:txBody>
                    <a:bodyPr/>
                    <a:lstStyle/>
                    <a:p>
                      <a:pPr algn="r" fontAlgn="b"/>
                      <a:endParaRPr lang="it-IT"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sng" strike="noStrike">
                          <a:solidFill>
                            <a:srgbClr val="000000"/>
                          </a:solidFill>
                          <a:effectLst/>
                          <a:latin typeface="Glacial Indifference" charset="0"/>
                          <a:ea typeface="Glacial Indifference" charset="0"/>
                          <a:cs typeface="Glacial Indifference" charset="0"/>
                        </a:rPr>
                        <a:t>Variable Costs</a:t>
                      </a: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Installation Expenses</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60,000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120,000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180,000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240,000</a:t>
                      </a:r>
                    </a:p>
                  </a:txBody>
                  <a:tcPr marL="7411" marR="7411" marT="7411" marB="0" anchor="b">
                    <a:lnL>
                      <a:noFill/>
                    </a:lnL>
                    <a:lnR>
                      <a:noFill/>
                    </a:lnR>
                    <a:lnT>
                      <a:noFill/>
                    </a:lnT>
                    <a:lnB>
                      <a:noFill/>
                    </a:lnB>
                    <a:solidFill>
                      <a:srgbClr val="B5B5B6"/>
                    </a:solidFill>
                  </a:tcPr>
                </a:tc>
                <a:tc>
                  <a:txBody>
                    <a:bodyPr/>
                    <a:lstStyle/>
                    <a:p>
                      <a:pPr algn="r"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dirty="0">
                          <a:solidFill>
                            <a:srgbClr val="000000"/>
                          </a:solidFill>
                          <a:effectLst/>
                          <a:latin typeface="Glacial Indifference" charset="0"/>
                          <a:ea typeface="Glacial Indifference" charset="0"/>
                          <a:cs typeface="Glacial Indifference" charset="0"/>
                        </a:rPr>
                        <a:t>Gym Servicing Expenses</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58,000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97,200</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288,000</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646,800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1,209,600</a:t>
                      </a:r>
                    </a:p>
                  </a:txBody>
                  <a:tcPr marL="7411" marR="7411" marT="7411" marB="0" anchor="b">
                    <a:lnL>
                      <a:noFill/>
                    </a:lnL>
                    <a:lnR>
                      <a:noFill/>
                    </a:lnR>
                    <a:lnT>
                      <a:noFill/>
                    </a:lnT>
                    <a:lnB>
                      <a:noFill/>
                    </a:lnB>
                    <a:solidFill>
                      <a:srgbClr val="B5B5B6"/>
                    </a:solid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sng" strike="noStrike">
                          <a:solidFill>
                            <a:srgbClr val="000000"/>
                          </a:solidFill>
                          <a:effectLst/>
                          <a:latin typeface="Glacial Indifference" charset="0"/>
                          <a:ea typeface="Glacial Indifference" charset="0"/>
                          <a:cs typeface="Glacial Indifference" charset="0"/>
                        </a:rPr>
                        <a:t>Credit Card Costs</a:t>
                      </a:r>
                    </a:p>
                  </a:txBody>
                  <a:tcPr marL="7411" marR="7411" marT="7411" marB="0" anchor="b">
                    <a:lnL>
                      <a:noFill/>
                    </a:lnL>
                    <a:lnR>
                      <a:noFill/>
                    </a:lnR>
                    <a:lnT>
                      <a:noFill/>
                    </a:lnT>
                    <a:lnB>
                      <a:noFill/>
                    </a:lnB>
                    <a:solidFill>
                      <a:schemeClr val="bg1"/>
                    </a:solid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16,517</a:t>
                      </a:r>
                    </a:p>
                  </a:txBody>
                  <a:tcPr marL="7411" marR="7411" marT="7411" marB="0" anchor="b">
                    <a:lnL>
                      <a:noFill/>
                    </a:lnL>
                    <a:lnR>
                      <a:noFill/>
                    </a:lnR>
                    <a:lnT>
                      <a:noFill/>
                    </a:lnT>
                    <a:lnB>
                      <a:noFill/>
                    </a:lnB>
                    <a:solidFill>
                      <a:srgbClr val="B5B5B6"/>
                    </a:solid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59,785</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168,404</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273,921</a:t>
                      </a:r>
                    </a:p>
                  </a:txBody>
                  <a:tcPr marL="7411" marR="7411" marT="7411" marB="0" anchor="b">
                    <a:lnL>
                      <a:noFill/>
                    </a:lnL>
                    <a:lnR>
                      <a:noFill/>
                    </a:lnR>
                    <a:lnT>
                      <a:noFill/>
                    </a:lnT>
                    <a:lnB>
                      <a:noFill/>
                    </a:lnB>
                    <a:solidFill>
                      <a:srgbClr val="B5B5B6"/>
                    </a:solid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515,186</a:t>
                      </a:r>
                    </a:p>
                  </a:txBody>
                  <a:tcPr marL="7411" marR="7411" marT="7411" marB="0" anchor="b">
                    <a:lnL>
                      <a:noFill/>
                    </a:lnL>
                    <a:lnR>
                      <a:noFill/>
                    </a:lnR>
                    <a:lnT>
                      <a:noFill/>
                    </a:lnT>
                    <a:lnB>
                      <a:noFill/>
                    </a:lnB>
                    <a:solidFill>
                      <a:srgbClr val="B5B5B6"/>
                    </a:solidFill>
                  </a:tcPr>
                </a:tc>
                <a:tc>
                  <a:txBody>
                    <a:bodyPr/>
                    <a:lstStyle/>
                    <a:p>
                      <a:pPr algn="r" fontAlgn="b"/>
                      <a:endParaRPr lang="fi-FI"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Total Variable Costs</a:t>
                      </a:r>
                    </a:p>
                  </a:txBody>
                  <a:tcPr marL="7411" marR="7411" marT="7411" marB="0" anchor="b">
                    <a:lnL>
                      <a:noFill/>
                    </a:lnL>
                    <a:lnR>
                      <a:noFill/>
                    </a:lnR>
                    <a:lnT>
                      <a:noFill/>
                    </a:lnT>
                    <a:lnB>
                      <a:noFill/>
                    </a:lnB>
                    <a:solidFill>
                      <a:schemeClr val="bg1"/>
                    </a:solidFill>
                  </a:tcPr>
                </a:tc>
                <a:tc>
                  <a:txBody>
                    <a:bodyPr/>
                    <a:lstStyle/>
                    <a:p>
                      <a:pPr algn="r" fontAlgn="b"/>
                      <a:r>
                        <a:rPr lang="uk-UA" sz="700" b="1" i="0" u="none" strike="noStrike">
                          <a:solidFill>
                            <a:srgbClr val="000000"/>
                          </a:solidFill>
                          <a:effectLst/>
                          <a:latin typeface="Glacial Indifference" charset="0"/>
                          <a:ea typeface="Glacial Indifference" charset="0"/>
                          <a:cs typeface="Glacial Indifference" charset="0"/>
                        </a:rPr>
                        <a:t>98,517</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216,985</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576,404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1,100,721</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1,964,786</a:t>
                      </a:r>
                    </a:p>
                  </a:txBody>
                  <a:tcPr marL="7411" marR="7411" marT="7411" marB="0" anchor="b">
                    <a:lnL>
                      <a:noFill/>
                    </a:lnL>
                    <a:lnR>
                      <a:noFill/>
                    </a:lnR>
                    <a:lnT>
                      <a:noFill/>
                    </a:lnT>
                    <a:lnB>
                      <a:noFill/>
                    </a:lnB>
                    <a:solidFill>
                      <a:srgbClr val="B5B5B6"/>
                    </a:solid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sng" strike="noStrike">
                          <a:solidFill>
                            <a:srgbClr val="000000"/>
                          </a:solidFill>
                          <a:effectLst/>
                          <a:latin typeface="Glacial Indifference" charset="0"/>
                          <a:ea typeface="Glacial Indifference" charset="0"/>
                          <a:cs typeface="Glacial Indifference" charset="0"/>
                        </a:rPr>
                        <a:t>Fixed Costs</a:t>
                      </a: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Marketing</a:t>
                      </a:r>
                    </a:p>
                  </a:txBody>
                  <a:tcPr marL="7411" marR="7411" marT="7411" marB="0" anchor="b">
                    <a:lnL>
                      <a:noFill/>
                    </a:lnL>
                    <a:lnR>
                      <a:noFill/>
                    </a:lnR>
                    <a:lnT>
                      <a:noFill/>
                    </a:lnT>
                    <a:lnB>
                      <a:noFill/>
                    </a:lnB>
                    <a:solidFill>
                      <a:schemeClr val="bg1"/>
                    </a:solid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137,000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257,050</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542,013</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1,020,413</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1,830,448</a:t>
                      </a:r>
                    </a:p>
                  </a:txBody>
                  <a:tcPr marL="7411" marR="7411" marT="7411" marB="0" anchor="b">
                    <a:lnL>
                      <a:noFill/>
                    </a:lnL>
                    <a:lnR>
                      <a:noFill/>
                    </a:lnR>
                    <a:lnT>
                      <a:noFill/>
                    </a:lnT>
                    <a:lnB>
                      <a:noFill/>
                    </a:lnB>
                    <a:solidFill>
                      <a:srgbClr val="B5B5B6"/>
                    </a:solidFill>
                  </a:tcPr>
                </a:tc>
                <a:tc>
                  <a:txBody>
                    <a:bodyPr/>
                    <a:lstStyle/>
                    <a:p>
                      <a:pPr algn="r" fontAlgn="b"/>
                      <a:endParaRPr lang="cs-CZ"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a:solidFill>
                            <a:srgbClr val="000000"/>
                          </a:solidFill>
                          <a:effectLst/>
                          <a:latin typeface="Glacial Indifference" charset="0"/>
                          <a:ea typeface="Glacial Indifference" charset="0"/>
                          <a:cs typeface="Glacial Indifference" charset="0"/>
                        </a:rPr>
                        <a:t>Salaries &amp; Benefits</a:t>
                      </a:r>
                    </a:p>
                  </a:txBody>
                  <a:tcPr marL="7411" marR="7411" marT="7411" marB="0" anchor="b">
                    <a:lnL>
                      <a:noFill/>
                    </a:lnL>
                    <a:lnR>
                      <a:noFill/>
                    </a:lnR>
                    <a:lnT>
                      <a:noFill/>
                    </a:lnT>
                    <a:lnB>
                      <a:noFill/>
                    </a:lnB>
                    <a:solidFill>
                      <a:schemeClr val="bg1"/>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235,750</a:t>
                      </a:r>
                    </a:p>
                  </a:txBody>
                  <a:tcPr marL="7411" marR="7411" marT="7411" marB="0" anchor="b">
                    <a:lnL>
                      <a:noFill/>
                    </a:lnL>
                    <a:lnR>
                      <a:noFill/>
                    </a:lnR>
                    <a:lnT>
                      <a:noFill/>
                    </a:lnT>
                    <a:lnB>
                      <a:noFill/>
                    </a:lnB>
                    <a:solidFill>
                      <a:srgbClr val="B5B5B6"/>
                    </a:solidFill>
                  </a:tcPr>
                </a:tc>
                <a:tc>
                  <a:txBody>
                    <a:bodyPr/>
                    <a:lstStyle/>
                    <a:p>
                      <a:pPr algn="r" fontAlgn="b"/>
                      <a:r>
                        <a:rPr lang="it-IT" sz="700" b="0" i="0" u="none" strike="noStrike">
                          <a:solidFill>
                            <a:srgbClr val="000000"/>
                          </a:solidFill>
                          <a:effectLst/>
                          <a:latin typeface="Glacial Indifference" charset="0"/>
                          <a:ea typeface="Glacial Indifference" charset="0"/>
                          <a:cs typeface="Glacial Indifference" charset="0"/>
                        </a:rPr>
                        <a:t>1,681,300</a:t>
                      </a:r>
                    </a:p>
                  </a:txBody>
                  <a:tcPr marL="7411" marR="7411" marT="7411" marB="0" anchor="b">
                    <a:lnL>
                      <a:noFill/>
                    </a:lnL>
                    <a:lnR>
                      <a:noFill/>
                    </a:lnR>
                    <a:lnT>
                      <a:noFill/>
                    </a:lnT>
                    <a:lnB>
                      <a:noFill/>
                    </a:lnB>
                    <a:solidFill>
                      <a:srgbClr val="B5B5B6"/>
                    </a:solid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3,149,333</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4,968,437</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6,995,059</a:t>
                      </a:r>
                    </a:p>
                  </a:txBody>
                  <a:tcPr marL="7411" marR="7411" marT="7411" marB="0" anchor="b">
                    <a:lnL>
                      <a:noFill/>
                    </a:lnL>
                    <a:lnR>
                      <a:noFill/>
                    </a:lnR>
                    <a:lnT>
                      <a:noFill/>
                    </a:lnT>
                    <a:lnB>
                      <a:noFill/>
                    </a:lnB>
                    <a:solidFill>
                      <a:srgbClr val="B5B5B6"/>
                    </a:solid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uk-UA"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uk-UA" sz="700" b="0" i="0" u="sng" strike="noStrike" dirty="0">
                          <a:solidFill>
                            <a:srgbClr val="000000"/>
                          </a:solidFill>
                          <a:effectLst/>
                          <a:latin typeface="Glacial Indifference" charset="0"/>
                          <a:ea typeface="Glacial Indifference" charset="0"/>
                          <a:cs typeface="Glacial Indifference" charset="0"/>
                        </a:rPr>
                        <a:t>G&amp;A</a:t>
                      </a:r>
                    </a:p>
                  </a:txBody>
                  <a:tcPr marL="7411" marR="7411" marT="7411" marB="0" anchor="b">
                    <a:lnL>
                      <a:noFill/>
                    </a:lnL>
                    <a:lnR>
                      <a:noFill/>
                    </a:lnR>
                    <a:lnT>
                      <a:noFill/>
                    </a:lnT>
                    <a:lnB>
                      <a:noFill/>
                    </a:lnB>
                    <a:solidFill>
                      <a:schemeClr val="bg1"/>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69,120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164,640</a:t>
                      </a:r>
                    </a:p>
                  </a:txBody>
                  <a:tcPr marL="7411" marR="7411" marT="7411" marB="0" anchor="b">
                    <a:lnL>
                      <a:noFill/>
                    </a:lnL>
                    <a:lnR>
                      <a:noFill/>
                    </a:lnR>
                    <a:lnT>
                      <a:noFill/>
                    </a:lnT>
                    <a:lnB>
                      <a:noFill/>
                    </a:lnB>
                    <a:solidFill>
                      <a:srgbClr val="B5B5B6"/>
                    </a:solid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398,280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976,260</a:t>
                      </a:r>
                    </a:p>
                  </a:txBody>
                  <a:tcPr marL="7411" marR="7411" marT="7411" marB="0" anchor="b">
                    <a:lnL>
                      <a:noFill/>
                    </a:lnL>
                    <a:lnR>
                      <a:noFill/>
                    </a:lnR>
                    <a:lnT>
                      <a:noFill/>
                    </a:lnT>
                    <a:lnB>
                      <a:noFill/>
                    </a:lnB>
                    <a:solidFill>
                      <a:srgbClr val="B5B5B6"/>
                    </a:solid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2,420,670</a:t>
                      </a:r>
                    </a:p>
                  </a:txBody>
                  <a:tcPr marL="7411" marR="7411" marT="7411" marB="0" anchor="b">
                    <a:lnL>
                      <a:noFill/>
                    </a:lnL>
                    <a:lnR>
                      <a:noFill/>
                    </a:lnR>
                    <a:lnT>
                      <a:noFill/>
                    </a:lnT>
                    <a:lnB>
                      <a:noFill/>
                    </a:lnB>
                    <a:solidFill>
                      <a:srgbClr val="B5B5B6"/>
                    </a:solidFill>
                  </a:tcPr>
                </a:tc>
                <a:tc>
                  <a:txBody>
                    <a:bodyPr/>
                    <a:lstStyle/>
                    <a:p>
                      <a:pPr algn="r" fontAlgn="b"/>
                      <a:endParaRPr lang="is-I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Total Fixed Costs</a:t>
                      </a:r>
                    </a:p>
                  </a:txBody>
                  <a:tcPr marL="7411" marR="7411" marT="7411" marB="0" anchor="b">
                    <a:lnL>
                      <a:noFill/>
                    </a:lnL>
                    <a:lnR>
                      <a:noFill/>
                    </a:lnR>
                    <a:lnT>
                      <a:noFill/>
                    </a:lnT>
                    <a:lnB>
                      <a:noFill/>
                    </a:lnB>
                    <a:solidFill>
                      <a:schemeClr val="bg1"/>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441,870</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2,102,990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4,089,625</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6,965,110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11,246,177</a:t>
                      </a:r>
                    </a:p>
                  </a:txBody>
                  <a:tcPr marL="7411" marR="7411" marT="7411" marB="0" anchor="b">
                    <a:lnL>
                      <a:noFill/>
                    </a:lnL>
                    <a:lnR>
                      <a:noFill/>
                    </a:lnR>
                    <a:lnT>
                      <a:noFill/>
                    </a:lnT>
                    <a:lnB>
                      <a:noFill/>
                    </a:lnB>
                    <a:solidFill>
                      <a:srgbClr val="B5B5B6"/>
                    </a:solid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dirty="0">
                          <a:solidFill>
                            <a:srgbClr val="000000"/>
                          </a:solidFill>
                          <a:effectLst/>
                          <a:latin typeface="Glacial Indifference" charset="0"/>
                          <a:ea typeface="Glacial Indifference" charset="0"/>
                          <a:cs typeface="Glacial Indifference" charset="0"/>
                        </a:rPr>
                        <a:t>EBITDA</a:t>
                      </a:r>
                    </a:p>
                  </a:txBody>
                  <a:tcPr marL="7411" marR="7411" marT="7411" marB="0" anchor="b">
                    <a:lnL>
                      <a:noFill/>
                    </a:lnL>
                    <a:lnR>
                      <a:noFill/>
                    </a:lnR>
                    <a:lnT>
                      <a:noFill/>
                    </a:lnT>
                    <a:lnB>
                      <a:noFill/>
                    </a:lnB>
                    <a:solidFill>
                      <a:schemeClr val="bg1"/>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-256,701</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-868,426</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363,264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2,902,054</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7,567,379</a:t>
                      </a:r>
                    </a:p>
                  </a:txBody>
                  <a:tcPr marL="7411" marR="7411" marT="7411" marB="0" anchor="b">
                    <a:lnL>
                      <a:noFill/>
                    </a:lnL>
                    <a:lnR>
                      <a:noFill/>
                    </a:lnR>
                    <a:lnT>
                      <a:noFill/>
                    </a:lnT>
                    <a:lnB>
                      <a:noFill/>
                    </a:lnB>
                    <a:solidFill>
                      <a:srgbClr val="B5B5B6"/>
                    </a:solid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1" u="none" strike="noStrike">
                        <a:solidFill>
                          <a:srgbClr val="000000"/>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solidFill>
                      <a:schemeClr val="bg1"/>
                    </a:solidFill>
                  </a:tcPr>
                </a:tc>
                <a:tc>
                  <a:txBody>
                    <a:bodyPr/>
                    <a:lstStyle/>
                    <a:p>
                      <a:pPr algn="l" fontAlgn="b"/>
                      <a:r>
                        <a:rPr lang="en-US" sz="700" b="0" i="1" u="none" strike="noStrike">
                          <a:solidFill>
                            <a:srgbClr val="000000"/>
                          </a:solidFill>
                          <a:effectLst/>
                          <a:latin typeface="Glacial Indifference" charset="0"/>
                          <a:ea typeface="Glacial Indifference" charset="0"/>
                          <a:cs typeface="Glacial Indifference" charset="0"/>
                        </a:rPr>
                        <a:t>Margin</a:t>
                      </a:r>
                    </a:p>
                  </a:txBody>
                  <a:tcPr marL="44464" marR="7411" marT="7411" marB="0" anchor="b">
                    <a:lnL>
                      <a:noFill/>
                    </a:lnL>
                    <a:lnR>
                      <a:noFill/>
                    </a:lnR>
                    <a:lnT>
                      <a:noFill/>
                    </a:lnT>
                    <a:lnB>
                      <a:noFill/>
                    </a:lnB>
                    <a:solidFill>
                      <a:schemeClr val="bg1"/>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-90.5%</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-59.8%</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7.2%</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26.5%</a:t>
                      </a:r>
                    </a:p>
                  </a:txBody>
                  <a:tcPr marL="7411" marR="7411" marT="7411" marB="0" anchor="b">
                    <a:lnL>
                      <a:noFill/>
                    </a:lnL>
                    <a:lnR>
                      <a:noFill/>
                    </a:lnR>
                    <a:lnT>
                      <a:noFill/>
                    </a:lnT>
                    <a:lnB>
                      <a:noFill/>
                    </a:lnB>
                    <a:solidFill>
                      <a:srgbClr val="B5B5B6"/>
                    </a:solidFill>
                  </a:tcPr>
                </a:tc>
                <a:tc>
                  <a:txBody>
                    <a:bodyPr/>
                    <a:lstStyle/>
                    <a:p>
                      <a:pPr algn="r" fontAlgn="b"/>
                      <a:r>
                        <a:rPr lang="hr-HR" sz="700" b="0" i="1" u="none" strike="noStrike" dirty="0">
                          <a:solidFill>
                            <a:srgbClr val="000000"/>
                          </a:solidFill>
                          <a:effectLst/>
                          <a:latin typeface="Glacial Indifference" charset="0"/>
                          <a:ea typeface="Glacial Indifference" charset="0"/>
                          <a:cs typeface="Glacial Indifference" charset="0"/>
                        </a:rPr>
                        <a:t>36.4%</a:t>
                      </a:r>
                    </a:p>
                  </a:txBody>
                  <a:tcPr marL="7411" marR="7411" marT="7411" marB="0" anchor="b">
                    <a:lnL>
                      <a:noFill/>
                    </a:lnL>
                    <a:lnR>
                      <a:noFill/>
                    </a:lnR>
                    <a:lnT>
                      <a:noFill/>
                    </a:lnT>
                    <a:lnB>
                      <a:noFill/>
                    </a:lnB>
                    <a:solidFill>
                      <a:srgbClr val="B5B5B6"/>
                    </a:solidFill>
                  </a:tcPr>
                </a:tc>
                <a:tc>
                  <a:txBody>
                    <a:bodyPr/>
                    <a:lstStyle/>
                    <a:p>
                      <a:pPr algn="r" fontAlgn="b"/>
                      <a:endParaRPr lang="hr-HR"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uk-UA"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uk-UA" sz="700" b="0" i="0" u="none" strike="noStrike">
                          <a:solidFill>
                            <a:srgbClr val="000000"/>
                          </a:solidFill>
                          <a:effectLst/>
                          <a:latin typeface="Glacial Indifference" charset="0"/>
                          <a:ea typeface="Glacial Indifference" charset="0"/>
                          <a:cs typeface="Glacial Indifference" charset="0"/>
                        </a:rPr>
                        <a:t>D&amp;A</a:t>
                      </a:r>
                    </a:p>
                  </a:txBody>
                  <a:tcPr marL="7411" marR="7411" marT="7411" marB="0" anchor="b">
                    <a:lnL>
                      <a:noFill/>
                    </a:lnL>
                    <a:lnR>
                      <a:noFill/>
                    </a:lnR>
                    <a:lnT>
                      <a:noFill/>
                    </a:lnT>
                    <a:lnB>
                      <a:noFill/>
                    </a:lnB>
                    <a:solidFill>
                      <a:schemeClr val="bg1"/>
                    </a:solidFill>
                  </a:tcPr>
                </a:tc>
                <a:tc>
                  <a:txBody>
                    <a:bodyPr/>
                    <a:lstStyle/>
                    <a:p>
                      <a:pPr algn="r" fontAlgn="b"/>
                      <a:r>
                        <a:rPr lang="fi-FI" sz="700" b="0" i="0" u="none" strike="noStrike" dirty="0">
                          <a:solidFill>
                            <a:srgbClr val="000000"/>
                          </a:solidFill>
                          <a:effectLst/>
                          <a:latin typeface="Glacial Indifference" charset="0"/>
                          <a:ea typeface="Glacial Indifference" charset="0"/>
                          <a:cs typeface="Glacial Indifference" charset="0"/>
                        </a:rPr>
                        <a:t>12,707</a:t>
                      </a:r>
                    </a:p>
                  </a:txBody>
                  <a:tcPr marL="7411" marR="7411" marT="7411" marB="0" anchor="b">
                    <a:lnL>
                      <a:noFill/>
                    </a:lnL>
                    <a:lnR>
                      <a:noFill/>
                    </a:lnR>
                    <a:lnT>
                      <a:noFill/>
                    </a:lnT>
                    <a:lnB>
                      <a:noFill/>
                    </a:lnB>
                    <a:solidFill>
                      <a:srgbClr val="B5B5B6"/>
                    </a:solid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17,036</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20,975</a:t>
                      </a:r>
                    </a:p>
                  </a:txBody>
                  <a:tcPr marL="7411" marR="7411" marT="7411" marB="0" anchor="b">
                    <a:lnL>
                      <a:noFill/>
                    </a:lnL>
                    <a:lnR>
                      <a:noFill/>
                    </a:lnR>
                    <a:lnT>
                      <a:noFill/>
                    </a:lnT>
                    <a:lnB>
                      <a:noFill/>
                    </a:lnB>
                    <a:solidFill>
                      <a:srgbClr val="B5B5B6"/>
                    </a:solid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19,344</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15,755</a:t>
                      </a:r>
                    </a:p>
                  </a:txBody>
                  <a:tcPr marL="7411" marR="7411" marT="7411" marB="0" anchor="b">
                    <a:lnL>
                      <a:noFill/>
                    </a:lnL>
                    <a:lnR>
                      <a:noFill/>
                    </a:lnR>
                    <a:lnT>
                      <a:noFill/>
                    </a:lnT>
                    <a:lnB>
                      <a:noFill/>
                    </a:lnB>
                    <a:solidFill>
                      <a:srgbClr val="B5B5B6"/>
                    </a:solidFill>
                  </a:tcPr>
                </a:tc>
                <a:tc>
                  <a:txBody>
                    <a:bodyPr/>
                    <a:lstStyle/>
                    <a:p>
                      <a:pPr algn="r" fontAlgn="b"/>
                      <a:endParaRPr lang="fi-FI"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1" i="0" u="none" strike="noStrike">
                          <a:solidFill>
                            <a:srgbClr val="000000"/>
                          </a:solidFill>
                          <a:effectLst/>
                          <a:latin typeface="Glacial Indifference" charset="0"/>
                          <a:ea typeface="Glacial Indifference" charset="0"/>
                          <a:cs typeface="Glacial Indifference" charset="0"/>
                        </a:rPr>
                        <a:t>Operating Income</a:t>
                      </a:r>
                    </a:p>
                  </a:txBody>
                  <a:tcPr marL="7411" marR="7411" marT="7411" marB="0" anchor="b">
                    <a:lnL>
                      <a:noFill/>
                    </a:lnL>
                    <a:lnR>
                      <a:noFill/>
                    </a:lnR>
                    <a:lnT>
                      <a:noFill/>
                    </a:lnT>
                    <a:lnB>
                      <a:noFill/>
                    </a:lnB>
                    <a:solidFill>
                      <a:schemeClr val="bg1"/>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-269,408</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-885,463</a:t>
                      </a:r>
                    </a:p>
                  </a:txBody>
                  <a:tcPr marL="7411" marR="7411" marT="7411" marB="0" anchor="b">
                    <a:lnL>
                      <a:noFill/>
                    </a:lnL>
                    <a:lnR>
                      <a:noFill/>
                    </a:lnR>
                    <a:lnT>
                      <a:noFill/>
                    </a:lnT>
                    <a:lnB>
                      <a:noFill/>
                    </a:lnB>
                    <a:solidFill>
                      <a:srgbClr val="B5B5B6"/>
                    </a:solidFill>
                  </a:tcPr>
                </a:tc>
                <a:tc>
                  <a:txBody>
                    <a:bodyPr/>
                    <a:lstStyle/>
                    <a:p>
                      <a:pPr algn="r" fontAlgn="b"/>
                      <a:r>
                        <a:rPr lang="cs-CZ" sz="700" b="1" i="0" u="none" strike="noStrike">
                          <a:solidFill>
                            <a:srgbClr val="000000"/>
                          </a:solidFill>
                          <a:effectLst/>
                          <a:latin typeface="Glacial Indifference" charset="0"/>
                          <a:ea typeface="Glacial Indifference" charset="0"/>
                          <a:cs typeface="Glacial Indifference" charset="0"/>
                        </a:rPr>
                        <a:t>342,289</a:t>
                      </a:r>
                    </a:p>
                  </a:txBody>
                  <a:tcPr marL="7411" marR="7411" marT="7411" marB="0" anchor="b">
                    <a:lnL>
                      <a:noFill/>
                    </a:lnL>
                    <a:lnR>
                      <a:noFill/>
                    </a:lnR>
                    <a:lnT>
                      <a:noFill/>
                    </a:lnT>
                    <a:lnB>
                      <a:noFill/>
                    </a:lnB>
                    <a:solidFill>
                      <a:srgbClr val="B5B5B6"/>
                    </a:solid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2,882,710</a:t>
                      </a:r>
                    </a:p>
                  </a:txBody>
                  <a:tcPr marL="7411" marR="7411" marT="7411" marB="0" anchor="b">
                    <a:lnL>
                      <a:noFill/>
                    </a:lnL>
                    <a:lnR>
                      <a:noFill/>
                    </a:lnR>
                    <a:lnT>
                      <a:noFill/>
                    </a:lnT>
                    <a:lnB>
                      <a:noFill/>
                    </a:lnB>
                    <a:solidFill>
                      <a:srgbClr val="B5B5B6"/>
                    </a:solid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7,551,623</a:t>
                      </a:r>
                    </a:p>
                  </a:txBody>
                  <a:tcPr marL="7411" marR="7411" marT="7411" marB="0" anchor="b">
                    <a:lnL>
                      <a:noFill/>
                    </a:lnL>
                    <a:lnR>
                      <a:noFill/>
                    </a:lnR>
                    <a:lnT>
                      <a:noFill/>
                    </a:lnT>
                    <a:lnB>
                      <a:noFill/>
                    </a:lnB>
                    <a:solidFill>
                      <a:srgbClr val="B5B5B6"/>
                    </a:solid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en-US" sz="700" b="0" i="0" u="none" strike="noStrike" dirty="0">
                          <a:solidFill>
                            <a:srgbClr val="000000"/>
                          </a:solidFill>
                          <a:effectLst/>
                          <a:latin typeface="Glacial Indifference" charset="0"/>
                          <a:ea typeface="Glacial Indifference" charset="0"/>
                          <a:cs typeface="Glacial Indifference" charset="0"/>
                        </a:rPr>
                        <a:t>Taxes</a:t>
                      </a:r>
                    </a:p>
                  </a:txBody>
                  <a:tcPr marL="7411" marR="7411" marT="7411" marB="0" anchor="b">
                    <a:lnL>
                      <a:noFill/>
                    </a:lnL>
                    <a:lnR>
                      <a:noFill/>
                    </a:lnR>
                    <a:lnT>
                      <a:noFill/>
                    </a:lnT>
                    <a:lnB>
                      <a:noFill/>
                    </a:lnB>
                    <a:solidFill>
                      <a:schemeClr val="bg1"/>
                    </a:solid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-56,576</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-185,947</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71,881</a:t>
                      </a:r>
                    </a:p>
                  </a:txBody>
                  <a:tcPr marL="7411" marR="7411" marT="7411" marB="0" anchor="b">
                    <a:lnL>
                      <a:noFill/>
                    </a:lnL>
                    <a:lnR>
                      <a:noFill/>
                    </a:lnR>
                    <a:lnT>
                      <a:noFill/>
                    </a:lnT>
                    <a:lnB>
                      <a:noFill/>
                    </a:lnB>
                    <a:solidFill>
                      <a:srgbClr val="B5B5B6"/>
                    </a:solidFill>
                  </a:tcPr>
                </a:tc>
                <a:tc>
                  <a:txBody>
                    <a:bodyPr/>
                    <a:lstStyle/>
                    <a:p>
                      <a:pPr algn="r" fontAlgn="b"/>
                      <a:r>
                        <a:rPr lang="is-IS" sz="700" b="0" i="0" u="none" strike="noStrike" dirty="0">
                          <a:solidFill>
                            <a:srgbClr val="000000"/>
                          </a:solidFill>
                          <a:effectLst/>
                          <a:latin typeface="Glacial Indifference" charset="0"/>
                          <a:ea typeface="Glacial Indifference" charset="0"/>
                          <a:cs typeface="Glacial Indifference" charset="0"/>
                        </a:rPr>
                        <a:t>605,369</a:t>
                      </a:r>
                    </a:p>
                  </a:txBody>
                  <a:tcPr marL="7411" marR="7411" marT="7411" marB="0" anchor="b">
                    <a:lnL>
                      <a:noFill/>
                    </a:lnL>
                    <a:lnR>
                      <a:noFill/>
                    </a:lnR>
                    <a:lnT>
                      <a:noFill/>
                    </a:lnT>
                    <a:lnB>
                      <a:noFill/>
                    </a:lnB>
                    <a:solidFill>
                      <a:srgbClr val="B5B5B6"/>
                    </a:solid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1,585,841</a:t>
                      </a:r>
                    </a:p>
                  </a:txBody>
                  <a:tcPr marL="7411" marR="7411" marT="7411" marB="0" anchor="b">
                    <a:lnL>
                      <a:noFill/>
                    </a:lnL>
                    <a:lnR>
                      <a:noFill/>
                    </a:lnR>
                    <a:lnT>
                      <a:noFill/>
                    </a:lnT>
                    <a:lnB>
                      <a:noFill/>
                    </a:lnB>
                    <a:solidFill>
                      <a:srgbClr val="B5B5B6"/>
                    </a:solidFill>
                  </a:tcPr>
                </a:tc>
                <a:tc>
                  <a:txBody>
                    <a:bodyPr/>
                    <a:lstStyle/>
                    <a:p>
                      <a:pPr algn="r" fontAlgn="b"/>
                      <a:endParaRPr lang="fi-FI"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chemeClr val="bg1"/>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solidFill>
                      <a:srgbClr val="B5B5B6"/>
                    </a:solid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solidFill>
                      <a:srgbClr val="B5B5B6"/>
                    </a:solidFill>
                  </a:tcPr>
                </a:tc>
              </a:tr>
              <a:tr h="132442">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solidFill>
                      <a:schemeClr val="bg1"/>
                    </a:solidFill>
                  </a:tcPr>
                </a:tc>
                <a:tc>
                  <a:txBody>
                    <a:bodyPr/>
                    <a:lstStyle/>
                    <a:p>
                      <a:pPr algn="l" fontAlgn="b"/>
                      <a:r>
                        <a:rPr lang="en-US" sz="700" b="1" i="0" u="none" strike="noStrike" dirty="0">
                          <a:solidFill>
                            <a:srgbClr val="000000"/>
                          </a:solidFill>
                          <a:effectLst/>
                          <a:latin typeface="Glacial Indifference" charset="0"/>
                          <a:ea typeface="Glacial Indifference" charset="0"/>
                          <a:cs typeface="Glacial Indifference" charset="0"/>
                        </a:rPr>
                        <a:t>Net Income</a:t>
                      </a:r>
                    </a:p>
                  </a:txBody>
                  <a:tcPr marL="7411" marR="7411" marT="7411" marB="0" anchor="b">
                    <a:lnL>
                      <a:noFill/>
                    </a:lnL>
                    <a:lnR>
                      <a:noFill/>
                    </a:lnR>
                    <a:lnT>
                      <a:noFill/>
                    </a:lnT>
                    <a:lnB w="6350" cap="flat" cmpd="sng" algn="ctr">
                      <a:no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-$212,832</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-$699,515</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$270,408</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$2,277,341</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$5,965,782</a:t>
                      </a: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solidFill>
                      <a:srgbClr val="B5B5B6"/>
                    </a:solidFill>
                  </a:tcPr>
                </a:tc>
              </a:tr>
              <a:tr h="132442">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solidFill>
                      <a:srgbClr val="B5B5B6"/>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21847674"/>
              </p:ext>
            </p:extLst>
          </p:nvPr>
        </p:nvGraphicFramePr>
        <p:xfrm>
          <a:off x="252371" y="1108953"/>
          <a:ext cx="3982417" cy="625890"/>
        </p:xfrm>
        <a:graphic>
          <a:graphicData uri="http://schemas.openxmlformats.org/drawingml/2006/table">
            <a:tbl>
              <a:tblPr firstRow="1" bandRow="1">
                <a:tableStyleId>{5A111915-BE36-4E01-A7E5-04B1672EAD32}</a:tableStyleId>
              </a:tblPr>
              <a:tblGrid>
                <a:gridCol w="1114558"/>
                <a:gridCol w="578054"/>
                <a:gridCol w="568647"/>
                <a:gridCol w="499719"/>
                <a:gridCol w="577262"/>
                <a:gridCol w="644177"/>
              </a:tblGrid>
              <a:tr h="218521">
                <a:tc>
                  <a:txBody>
                    <a:bodyPr/>
                    <a:lstStyle/>
                    <a:p>
                      <a:r>
                        <a:rPr lang="en-US" sz="700" dirty="0" smtClean="0">
                          <a:solidFill>
                            <a:schemeClr val="tx1"/>
                          </a:solidFill>
                          <a:latin typeface="Glacial Indifference" charset="0"/>
                          <a:ea typeface="Glacial Indifference" charset="0"/>
                          <a:cs typeface="Glacial Indifference" charset="0"/>
                        </a:rPr>
                        <a:t>FYE JUNE</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FY2019</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FY2021</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FY2022</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5B5B6"/>
                    </a:solidFill>
                  </a:tcPr>
                </a:tc>
              </a:tr>
              <a:tr h="235055">
                <a:tc>
                  <a:txBody>
                    <a:bodyPr/>
                    <a:lstStyle/>
                    <a:p>
                      <a:r>
                        <a:rPr lang="en-US" sz="700" b="1" dirty="0" smtClean="0">
                          <a:solidFill>
                            <a:schemeClr val="tx1"/>
                          </a:solidFill>
                          <a:latin typeface="Glacial Indifference" charset="0"/>
                          <a:ea typeface="Glacial Indifference" charset="0"/>
                          <a:cs typeface="Glacial Indifference" charset="0"/>
                        </a:rPr>
                        <a:t>Gyms on </a:t>
                      </a:r>
                      <a:r>
                        <a:rPr lang="en-US" sz="700" b="1" dirty="0" err="1" smtClean="0">
                          <a:solidFill>
                            <a:schemeClr val="tx1"/>
                          </a:solidFill>
                          <a:latin typeface="Glacial Indifference" charset="0"/>
                          <a:ea typeface="Glacial Indifference" charset="0"/>
                          <a:cs typeface="Glacial Indifference" charset="0"/>
                        </a:rPr>
                        <a:t>FlexIt</a:t>
                      </a:r>
                      <a:endParaRPr lang="en-US" sz="700" b="1"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2,040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3,840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6,240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r>
              <a:tr h="0">
                <a:tc>
                  <a:txBody>
                    <a:bodyPr/>
                    <a:lstStyle/>
                    <a:p>
                      <a:r>
                        <a:rPr lang="en-US" sz="700" b="1" dirty="0" smtClean="0">
                          <a:solidFill>
                            <a:schemeClr val="tx1"/>
                          </a:solidFill>
                          <a:latin typeface="Glacial Indifference" charset="0"/>
                          <a:ea typeface="Glacial Indifference" charset="0"/>
                          <a:cs typeface="Glacial Indifference" charset="0"/>
                        </a:rPr>
                        <a:t>Gyms Signed Up</a:t>
                      </a:r>
                      <a:endParaRPr lang="en-US" sz="700" b="1"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600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1,200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1,800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c>
                  <a:txBody>
                    <a:bodyPr/>
                    <a:lstStyle/>
                    <a:p>
                      <a:pPr algn="r"/>
                      <a:r>
                        <a:rPr lang="en-US" sz="700" dirty="0" smtClean="0">
                          <a:solidFill>
                            <a:schemeClr val="tx1"/>
                          </a:solidFill>
                          <a:latin typeface="Glacial Indifference" charset="0"/>
                          <a:ea typeface="Glacial Indifference" charset="0"/>
                          <a:cs typeface="Glacial Indifference" charset="0"/>
                        </a:rPr>
                        <a:t>2,400</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B5B6"/>
                    </a:solidFill>
                  </a:tcPr>
                </a:tc>
              </a:tr>
            </a:tbl>
          </a:graphicData>
        </a:graphic>
      </p:graphicFrame>
    </p:spTree>
    <p:extLst>
      <p:ext uri="{BB962C8B-B14F-4D97-AF65-F5344CB8AC3E}">
        <p14:creationId xmlns:p14="http://schemas.microsoft.com/office/powerpoint/2010/main" val="2922878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 name="Picture 9"/>
          <p:cNvPicPr>
            <a:picLocks noChangeAspect="1"/>
          </p:cNvPicPr>
          <p:nvPr/>
        </p:nvPicPr>
        <p:blipFill rotWithShape="1">
          <a:blip r:embed="rId3"/>
          <a:srcRect t="10710" r="642" b="6073"/>
          <a:stretch/>
        </p:blipFill>
        <p:spPr>
          <a:xfrm flipH="1">
            <a:off x="0" y="0"/>
            <a:ext cx="9159498" cy="5143500"/>
          </a:xfrm>
          <a:prstGeom prst="rect">
            <a:avLst/>
          </a:prstGeom>
        </p:spPr>
      </p:pic>
      <p:sp>
        <p:nvSpPr>
          <p:cNvPr id="9" name="Rectangle 8"/>
          <p:cNvSpPr/>
          <p:nvPr/>
        </p:nvSpPr>
        <p:spPr>
          <a:xfrm>
            <a:off x="4372401" y="975621"/>
            <a:ext cx="1363913" cy="3855002"/>
          </a:xfrm>
          <a:prstGeom prst="rect">
            <a:avLst/>
          </a:prstGeom>
          <a:solidFill>
            <a:srgbClr val="1AA6C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45223" y="975621"/>
            <a:ext cx="3162197" cy="3855002"/>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673701130"/>
              </p:ext>
            </p:extLst>
          </p:nvPr>
        </p:nvGraphicFramePr>
        <p:xfrm>
          <a:off x="4368439" y="968364"/>
          <a:ext cx="4538981" cy="3953064"/>
        </p:xfrm>
        <a:graphic>
          <a:graphicData uri="http://schemas.openxmlformats.org/drawingml/2006/table">
            <a:tbl>
              <a:tblPr/>
              <a:tblGrid>
                <a:gridCol w="77275"/>
                <a:gridCol w="1291486"/>
                <a:gridCol w="631582"/>
                <a:gridCol w="603315"/>
                <a:gridCol w="650450"/>
                <a:gridCol w="537327"/>
                <a:gridCol w="605194"/>
                <a:gridCol w="142352"/>
              </a:tblGrid>
              <a:tr h="96273">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48787">
                <a:tc>
                  <a:txBody>
                    <a:bodyPr/>
                    <a:lstStyle/>
                    <a:p>
                      <a:pPr algn="l"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1000" b="1" i="0" u="none" strike="noStrike" dirty="0" err="1">
                          <a:solidFill>
                            <a:schemeClr val="bg1"/>
                          </a:solidFill>
                          <a:effectLst/>
                          <a:latin typeface="Glacial Indifference" charset="0"/>
                          <a:ea typeface="Glacial Indifference" charset="0"/>
                          <a:cs typeface="Glacial Indifference" charset="0"/>
                        </a:rPr>
                        <a:t>FlexIt</a:t>
                      </a:r>
                      <a:r>
                        <a:rPr lang="en-US" sz="1000" b="1" i="0" u="none" strike="noStrike" dirty="0">
                          <a:solidFill>
                            <a:schemeClr val="bg1"/>
                          </a:solidFill>
                          <a:effectLst/>
                          <a:latin typeface="Glacial Indifference" charset="0"/>
                          <a:ea typeface="Glacial Indifference" charset="0"/>
                          <a:cs typeface="Glacial Indifference" charset="0"/>
                        </a:rPr>
                        <a:t> P&amp;L</a:t>
                      </a:r>
                    </a:p>
                  </a:txBody>
                  <a:tcPr marL="7411" marR="7411" marT="7411" marB="0" anchor="b">
                    <a:lnL>
                      <a:noFill/>
                    </a:lnL>
                    <a:lnR>
                      <a:noFill/>
                    </a:lnR>
                    <a:lnT>
                      <a:noFill/>
                    </a:lnT>
                    <a:lnB>
                      <a:noFill/>
                    </a:lnB>
                    <a:noFill/>
                  </a:tcPr>
                </a:tc>
                <a:tc>
                  <a:txBody>
                    <a:bodyPr/>
                    <a:lstStyle/>
                    <a:p>
                      <a:pPr algn="l"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08260">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sk-SK" sz="600" b="1"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endParaRPr lang="sk-SK" sz="6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r h="167473">
                <a:tc>
                  <a:txBody>
                    <a:bodyPr/>
                    <a:lstStyle/>
                    <a:p>
                      <a:pPr algn="ctr" fontAlgn="b"/>
                      <a:endParaRPr lang="en-US" sz="600" b="1" i="0" u="none" strike="noStrike">
                        <a:solidFill>
                          <a:schemeClr val="bg1"/>
                        </a:solidFill>
                        <a:effectLst/>
                        <a:latin typeface="Glacial Indifference" charset="0"/>
                        <a:ea typeface="Glacial Indifference" charset="0"/>
                        <a:cs typeface="Glacial Indifference" charset="0"/>
                      </a:endParaRP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600" b="1" i="0" u="none" strike="noStrike" dirty="0">
                          <a:solidFill>
                            <a:schemeClr val="bg1"/>
                          </a:solidFill>
                          <a:effectLst/>
                          <a:latin typeface="Glacial Indifference" charset="0"/>
                          <a:ea typeface="Glacial Indifference" charset="0"/>
                          <a:cs typeface="Glacial Indifference" charset="0"/>
                        </a:rPr>
                        <a:t>FYE June</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bg1"/>
                          </a:solidFill>
                          <a:effectLst/>
                          <a:latin typeface="Glacial Indifference" charset="0"/>
                          <a:ea typeface="Glacial Indifference" charset="0"/>
                          <a:cs typeface="Glacial Indifference" charset="0"/>
                        </a:rPr>
                        <a:t>FY2019</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bg1"/>
                          </a:solidFill>
                          <a:effectLst/>
                          <a:latin typeface="Glacial Indifference" charset="0"/>
                          <a:ea typeface="Glacial Indifference" charset="0"/>
                          <a:cs typeface="Glacial Indifference" charset="0"/>
                        </a:rPr>
                        <a:t>FY2020</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600" b="1" i="0" u="none" strike="noStrike">
                          <a:solidFill>
                            <a:schemeClr val="bg1"/>
                          </a:solidFill>
                          <a:effectLst/>
                          <a:latin typeface="Glacial Indifference" charset="0"/>
                          <a:ea typeface="Glacial Indifference" charset="0"/>
                          <a:cs typeface="Glacial Indifference" charset="0"/>
                        </a:rPr>
                        <a:t>FY2021</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bg1"/>
                          </a:solidFill>
                          <a:effectLst/>
                          <a:latin typeface="Glacial Indifference" charset="0"/>
                          <a:ea typeface="Glacial Indifference" charset="0"/>
                          <a:cs typeface="Glacial Indifference" charset="0"/>
                        </a:rPr>
                        <a:t>FY2022</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is-IS" sz="600" b="1" i="0" u="none" strike="noStrike" dirty="0">
                          <a:solidFill>
                            <a:schemeClr val="bg1"/>
                          </a:solidFill>
                          <a:effectLst/>
                          <a:latin typeface="Glacial Indifference" charset="0"/>
                          <a:ea typeface="Glacial Indifference" charset="0"/>
                          <a:cs typeface="Glacial Indifference" charset="0"/>
                        </a:rPr>
                        <a:t>FY2023</a:t>
                      </a:r>
                    </a:p>
                  </a:txBody>
                  <a:tcPr marL="7411" marR="7411" marT="741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endParaRPr lang="is-IS" sz="6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r>
              <a:tr h="115478">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w="6350" cap="flat" cmpd="sng" algn="ctr">
                      <a:solidFill>
                        <a:srgbClr val="000000"/>
                      </a:solidFill>
                      <a:prstDash val="solid"/>
                      <a:round/>
                      <a:headEnd type="none" w="med" len="med"/>
                      <a:tailEnd type="none" w="med" len="med"/>
                    </a:lnT>
                    <a:lnB>
                      <a:noFill/>
                    </a:lnB>
                    <a:noFill/>
                  </a:tcPr>
                </a:tc>
              </a:tr>
              <a:tr h="127564">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Revenue</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$283,686</a:t>
                      </a:r>
                    </a:p>
                  </a:txBody>
                  <a:tcPr marL="7411" marR="7411" marT="7411" marB="0" anchor="b">
                    <a:lnL>
                      <a:noFill/>
                    </a:lnL>
                    <a:lnR>
                      <a:noFill/>
                    </a:lnR>
                    <a:lnT>
                      <a:noFill/>
                    </a:lnT>
                    <a:lnB>
                      <a:noFill/>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$1,451,549</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$5,029,293</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$10,967,885</a:t>
                      </a:r>
                    </a:p>
                  </a:txBody>
                  <a:tcPr marL="7411" marR="7411" marT="7411" marB="0" anchor="b">
                    <a:lnL>
                      <a:noFill/>
                    </a:lnL>
                    <a:lnR>
                      <a:noFill/>
                    </a:lnR>
                    <a:lnT>
                      <a:noFill/>
                    </a:lnT>
                    <a:lnB>
                      <a:noFill/>
                    </a:lnB>
                    <a:noFill/>
                  </a:tcPr>
                </a:tc>
                <a:tc>
                  <a:txBody>
                    <a:bodyPr/>
                    <a:lstStyle/>
                    <a:p>
                      <a:pPr algn="r" fontAlgn="b"/>
                      <a:r>
                        <a:rPr lang="en-US" sz="700" b="1" i="0" u="none" strike="noStrike">
                          <a:solidFill>
                            <a:srgbClr val="000000"/>
                          </a:solidFill>
                          <a:effectLst/>
                          <a:latin typeface="Glacial Indifference" charset="0"/>
                          <a:ea typeface="Glacial Indifference" charset="0"/>
                          <a:cs typeface="Glacial Indifference" charset="0"/>
                        </a:rPr>
                        <a:t>$20,778,342</a:t>
                      </a:r>
                    </a:p>
                  </a:txBody>
                  <a:tcPr marL="7411" marR="7411" marT="7411" marB="0" anchor="b">
                    <a:lnL>
                      <a:noFill/>
                    </a:lnL>
                    <a:lnR>
                      <a:noFill/>
                    </a:lnR>
                    <a:lnT>
                      <a:noFill/>
                    </a:lnT>
                    <a:lnB>
                      <a:noFill/>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noFill/>
                  </a:tcPr>
                </a:tc>
                <a:tc>
                  <a:txBody>
                    <a:bodyPr/>
                    <a:lstStyle/>
                    <a:p>
                      <a:pPr algn="l" fontAlgn="b"/>
                      <a:r>
                        <a:rPr lang="en-US" sz="700" b="0" i="1" u="none" strike="noStrike">
                          <a:solidFill>
                            <a:schemeClr val="bg1"/>
                          </a:solidFill>
                          <a:effectLst/>
                          <a:latin typeface="Glacial Indifference" charset="0"/>
                          <a:ea typeface="Glacial Indifference" charset="0"/>
                          <a:cs typeface="Glacial Indifference" charset="0"/>
                        </a:rPr>
                        <a:t>Yr/Yr Growth</a:t>
                      </a:r>
                    </a:p>
                  </a:txBody>
                  <a:tcPr marL="44464" marR="7411" marT="7411" marB="0" anchor="b">
                    <a:lnL>
                      <a:noFill/>
                    </a:lnL>
                    <a:lnR>
                      <a:noFill/>
                    </a:lnR>
                    <a:lnT>
                      <a:noFill/>
                    </a:lnT>
                    <a:lnB>
                      <a:noFill/>
                    </a:lnB>
                    <a:noFill/>
                  </a:tcPr>
                </a:tc>
                <a:tc>
                  <a:txBody>
                    <a:bodyPr/>
                    <a:lstStyle/>
                    <a:p>
                      <a:pPr algn="l" fontAlgn="b"/>
                      <a:r>
                        <a:rPr lang="sk-SK" sz="700" b="0" i="1"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412%</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246%</a:t>
                      </a:r>
                    </a:p>
                  </a:txBody>
                  <a:tcPr marL="7411" marR="7411" marT="7411" marB="0" anchor="b">
                    <a:lnL>
                      <a:noFill/>
                    </a:lnL>
                    <a:lnR>
                      <a:noFill/>
                    </a:lnR>
                    <a:lnT>
                      <a:noFill/>
                    </a:lnT>
                    <a:lnB>
                      <a:noFill/>
                    </a:lnB>
                    <a:noFill/>
                  </a:tcPr>
                </a:tc>
                <a:tc>
                  <a:txBody>
                    <a:bodyPr/>
                    <a:lstStyle/>
                    <a:p>
                      <a:pPr algn="r" fontAlgn="b"/>
                      <a:r>
                        <a:rPr lang="is-IS" sz="700" b="0" i="1" u="none" strike="noStrike">
                          <a:solidFill>
                            <a:srgbClr val="000000"/>
                          </a:solidFill>
                          <a:effectLst/>
                          <a:latin typeface="Glacial Indifference" charset="0"/>
                          <a:ea typeface="Glacial Indifference" charset="0"/>
                          <a:cs typeface="Glacial Indifference" charset="0"/>
                        </a:rPr>
                        <a:t>118%</a:t>
                      </a:r>
                    </a:p>
                  </a:txBody>
                  <a:tcPr marL="7411" marR="7411" marT="7411" marB="0" anchor="b">
                    <a:lnL>
                      <a:noFill/>
                    </a:lnL>
                    <a:lnR>
                      <a:noFill/>
                    </a:lnR>
                    <a:lnT>
                      <a:noFill/>
                    </a:lnT>
                    <a:lnB>
                      <a:noFill/>
                    </a:lnB>
                    <a:noFill/>
                  </a:tcPr>
                </a:tc>
                <a:tc>
                  <a:txBody>
                    <a:bodyPr/>
                    <a:lstStyle/>
                    <a:p>
                      <a:pPr algn="r" fontAlgn="b"/>
                      <a:r>
                        <a:rPr lang="it-IT" sz="700" b="0" i="1" u="none" strike="noStrike">
                          <a:solidFill>
                            <a:srgbClr val="000000"/>
                          </a:solidFill>
                          <a:effectLst/>
                          <a:latin typeface="Glacial Indifference" charset="0"/>
                          <a:ea typeface="Glacial Indifference" charset="0"/>
                          <a:cs typeface="Glacial Indifference" charset="0"/>
                        </a:rPr>
                        <a:t>89%</a:t>
                      </a:r>
                    </a:p>
                  </a:txBody>
                  <a:tcPr marL="7411" marR="7411" marT="7411" marB="0" anchor="b">
                    <a:lnL>
                      <a:noFill/>
                    </a:lnL>
                    <a:lnR>
                      <a:noFill/>
                    </a:lnR>
                    <a:lnT>
                      <a:noFill/>
                    </a:lnT>
                    <a:lnB>
                      <a:noFill/>
                    </a:lnB>
                    <a:noFill/>
                  </a:tcPr>
                </a:tc>
                <a:tc>
                  <a:txBody>
                    <a:bodyPr/>
                    <a:lstStyle/>
                    <a:p>
                      <a:pPr algn="r" fontAlgn="b"/>
                      <a:endParaRPr lang="it-IT"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Variable Costs</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Installation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60,000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120,000</a:t>
                      </a:r>
                    </a:p>
                  </a:txBody>
                  <a:tcPr marL="7411" marR="7411" marT="7411" marB="0" anchor="b">
                    <a:lnL>
                      <a:noFill/>
                    </a:lnL>
                    <a:lnR>
                      <a:noFill/>
                    </a:lnR>
                    <a:lnT>
                      <a:noFill/>
                    </a:lnT>
                    <a:lnB>
                      <a:noFill/>
                    </a:lnB>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180,000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240,000</a:t>
                      </a:r>
                    </a:p>
                  </a:txBody>
                  <a:tcPr marL="7411" marR="7411" marT="7411" marB="0" anchor="b">
                    <a:lnL>
                      <a:noFill/>
                    </a:lnL>
                    <a:lnR>
                      <a:noFill/>
                    </a:lnR>
                    <a:lnT>
                      <a:noFill/>
                    </a:lnT>
                    <a:lnB>
                      <a:noFill/>
                    </a:lnB>
                    <a:noFill/>
                  </a:tcPr>
                </a:tc>
                <a:tc>
                  <a:txBody>
                    <a:bodyPr/>
                    <a:lstStyle/>
                    <a:p>
                      <a:pPr algn="r" fontAlgn="b"/>
                      <a:endParaRPr lang="en-U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Gym Servicing Expenses</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58,000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97,200</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288,000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646,800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1,209,600</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sng" strike="noStrike" dirty="0">
                          <a:solidFill>
                            <a:schemeClr val="bg1"/>
                          </a:solidFill>
                          <a:effectLst/>
                          <a:latin typeface="Glacial Indifference" charset="0"/>
                          <a:ea typeface="Glacial Indifference" charset="0"/>
                          <a:cs typeface="Glacial Indifference" charset="0"/>
                        </a:rPr>
                        <a:t>Credit Card Costs</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16,517</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59,785</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168,404</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273,921</a:t>
                      </a:r>
                    </a:p>
                  </a:txBody>
                  <a:tcPr marL="7411" marR="7411" marT="7411" marB="0" anchor="b">
                    <a:lnL>
                      <a:noFill/>
                    </a:lnL>
                    <a:lnR>
                      <a:noFill/>
                    </a:lnR>
                    <a:lnT>
                      <a:noFill/>
                    </a:lnT>
                    <a:lnB>
                      <a:noFill/>
                    </a:lnB>
                    <a:noFill/>
                  </a:tcPr>
                </a:tc>
                <a:tc>
                  <a:txBody>
                    <a:bodyPr/>
                    <a:lstStyle/>
                    <a:p>
                      <a:pPr algn="r" fontAlgn="b"/>
                      <a:r>
                        <a:rPr lang="fi-FI" sz="700" b="0" i="0" u="sng" strike="noStrike">
                          <a:solidFill>
                            <a:srgbClr val="000000"/>
                          </a:solidFill>
                          <a:effectLst/>
                          <a:latin typeface="Glacial Indifference" charset="0"/>
                          <a:ea typeface="Glacial Indifference" charset="0"/>
                          <a:cs typeface="Glacial Indifference" charset="0"/>
                        </a:rPr>
                        <a:t>515,186</a:t>
                      </a:r>
                    </a:p>
                  </a:txBody>
                  <a:tcPr marL="7411" marR="7411" marT="7411" marB="0" anchor="b">
                    <a:lnL>
                      <a:noFill/>
                    </a:lnL>
                    <a:lnR>
                      <a:noFill/>
                    </a:lnR>
                    <a:lnT>
                      <a:noFill/>
                    </a:lnT>
                    <a:lnB>
                      <a:noFill/>
                    </a:lnB>
                    <a:noFill/>
                  </a:tcPr>
                </a:tc>
                <a:tc>
                  <a:txBody>
                    <a:bodyPr/>
                    <a:lstStyle/>
                    <a:p>
                      <a:pPr algn="r" fontAlgn="b"/>
                      <a:endParaRPr lang="fi-FI"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a:solidFill>
                            <a:schemeClr val="bg1"/>
                          </a:solidFill>
                          <a:effectLst/>
                          <a:latin typeface="Glacial Indifference" charset="0"/>
                          <a:ea typeface="Glacial Indifference" charset="0"/>
                          <a:cs typeface="Glacial Indifference" charset="0"/>
                        </a:rPr>
                        <a:t>Total Variable Costs</a:t>
                      </a:r>
                    </a:p>
                  </a:txBody>
                  <a:tcPr marL="7411" marR="7411" marT="7411" marB="0" anchor="b">
                    <a:lnL>
                      <a:noFill/>
                    </a:lnL>
                    <a:lnR>
                      <a:noFill/>
                    </a:lnR>
                    <a:lnT>
                      <a:noFill/>
                    </a:lnT>
                    <a:lnB>
                      <a:noFill/>
                    </a:lnB>
                    <a:noFill/>
                  </a:tcPr>
                </a:tc>
                <a:tc>
                  <a:txBody>
                    <a:bodyPr/>
                    <a:lstStyle/>
                    <a:p>
                      <a:pPr algn="r" fontAlgn="b"/>
                      <a:r>
                        <a:rPr lang="uk-UA" sz="700" b="1" i="0" u="none" strike="noStrike">
                          <a:solidFill>
                            <a:srgbClr val="000000"/>
                          </a:solidFill>
                          <a:effectLst/>
                          <a:latin typeface="Glacial Indifference" charset="0"/>
                          <a:ea typeface="Glacial Indifference" charset="0"/>
                          <a:cs typeface="Glacial Indifference" charset="0"/>
                        </a:rPr>
                        <a:t>98,517</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216,985</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576,404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1,100,721</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1,964,786</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sng" strike="noStrike">
                          <a:solidFill>
                            <a:schemeClr val="bg1"/>
                          </a:solidFill>
                          <a:effectLst/>
                          <a:latin typeface="Glacial Indifference" charset="0"/>
                          <a:ea typeface="Glacial Indifference" charset="0"/>
                          <a:cs typeface="Glacial Indifference" charset="0"/>
                        </a:rPr>
                        <a:t>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Marketing</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en-US" sz="700" b="0" i="0" u="none" strike="noStrike" dirty="0">
                          <a:solidFill>
                            <a:srgbClr val="000000"/>
                          </a:solidFill>
                          <a:effectLst/>
                          <a:latin typeface="Glacial Indifference" charset="0"/>
                          <a:ea typeface="Glacial Indifference" charset="0"/>
                          <a:cs typeface="Glacial Indifference" charset="0"/>
                        </a:rPr>
                        <a:t>137,000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257,050</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542,013</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1,020,413</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1,830,448</a:t>
                      </a:r>
                    </a:p>
                  </a:txBody>
                  <a:tcPr marL="7411" marR="7411" marT="7411" marB="0" anchor="b">
                    <a:lnL>
                      <a:noFill/>
                    </a:lnL>
                    <a:lnR>
                      <a:noFill/>
                    </a:lnR>
                    <a:lnT>
                      <a:noFill/>
                    </a:lnT>
                    <a:lnB>
                      <a:noFill/>
                    </a:lnB>
                    <a:noFill/>
                  </a:tcPr>
                </a:tc>
                <a:tc>
                  <a:txBody>
                    <a:bodyPr/>
                    <a:lstStyle/>
                    <a:p>
                      <a:pPr algn="r" fontAlgn="b"/>
                      <a:endParaRPr lang="cs-CZ"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Salaries &amp; Benefits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235,750</a:t>
                      </a:r>
                    </a:p>
                  </a:txBody>
                  <a:tcPr marL="7411" marR="7411" marT="7411" marB="0" anchor="b">
                    <a:lnL>
                      <a:noFill/>
                    </a:lnL>
                    <a:lnR>
                      <a:noFill/>
                    </a:lnR>
                    <a:lnT>
                      <a:noFill/>
                    </a:lnT>
                    <a:lnB>
                      <a:noFill/>
                    </a:lnB>
                    <a:noFill/>
                  </a:tcPr>
                </a:tc>
                <a:tc>
                  <a:txBody>
                    <a:bodyPr/>
                    <a:lstStyle/>
                    <a:p>
                      <a:pPr algn="r" fontAlgn="b"/>
                      <a:r>
                        <a:rPr lang="it-IT" sz="700" b="0" i="0" u="none" strike="noStrike">
                          <a:solidFill>
                            <a:srgbClr val="000000"/>
                          </a:solidFill>
                          <a:effectLst/>
                          <a:latin typeface="Glacial Indifference" charset="0"/>
                          <a:ea typeface="Glacial Indifference" charset="0"/>
                          <a:cs typeface="Glacial Indifference" charset="0"/>
                        </a:rPr>
                        <a:t>1,681,300</a:t>
                      </a:r>
                    </a:p>
                  </a:txBody>
                  <a:tcPr marL="7411" marR="7411" marT="7411" marB="0" anchor="b">
                    <a:lnL>
                      <a:noFill/>
                    </a:lnL>
                    <a:lnR>
                      <a:noFill/>
                    </a:lnR>
                    <a:lnT>
                      <a:noFill/>
                    </a:lnT>
                    <a:lnB>
                      <a:noFill/>
                    </a:lnB>
                    <a:noFill/>
                  </a:tcPr>
                </a:tc>
                <a:tc>
                  <a:txBody>
                    <a:bodyPr/>
                    <a:lstStyle/>
                    <a:p>
                      <a:pPr algn="r" fontAlgn="b"/>
                      <a:r>
                        <a:rPr lang="cs-CZ" sz="700" b="0" i="0" u="none" strike="noStrike">
                          <a:solidFill>
                            <a:srgbClr val="000000"/>
                          </a:solidFill>
                          <a:effectLst/>
                          <a:latin typeface="Glacial Indifference" charset="0"/>
                          <a:ea typeface="Glacial Indifference" charset="0"/>
                          <a:cs typeface="Glacial Indifference" charset="0"/>
                        </a:rPr>
                        <a:t>3,149,333</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4,968,437</a:t>
                      </a:r>
                    </a:p>
                  </a:txBody>
                  <a:tcPr marL="7411" marR="7411" marT="7411" marB="0" anchor="b">
                    <a:lnL>
                      <a:noFill/>
                    </a:lnL>
                    <a:lnR>
                      <a:noFill/>
                    </a:lnR>
                    <a:lnT>
                      <a:noFill/>
                    </a:lnT>
                    <a:lnB>
                      <a:noFill/>
                    </a:lnB>
                    <a:noFill/>
                  </a:tcPr>
                </a:tc>
                <a:tc>
                  <a:txBody>
                    <a:bodyPr/>
                    <a:lstStyle/>
                    <a:p>
                      <a:pPr algn="r" fontAlgn="b"/>
                      <a:r>
                        <a:rPr lang="is-IS" sz="700" b="0" i="0" u="none" strike="noStrike">
                          <a:solidFill>
                            <a:srgbClr val="000000"/>
                          </a:solidFill>
                          <a:effectLst/>
                          <a:latin typeface="Glacial Indifference" charset="0"/>
                          <a:ea typeface="Glacial Indifference" charset="0"/>
                          <a:cs typeface="Glacial Indifference" charset="0"/>
                        </a:rPr>
                        <a:t>6,995,059</a:t>
                      </a:r>
                    </a:p>
                  </a:txBody>
                  <a:tcPr marL="7411" marR="7411" marT="7411" marB="0" anchor="b">
                    <a:lnL>
                      <a:noFill/>
                    </a:lnL>
                    <a:lnR>
                      <a:noFill/>
                    </a:lnR>
                    <a:lnT>
                      <a:noFill/>
                    </a:lnT>
                    <a:lnB>
                      <a:noFill/>
                    </a:lnB>
                    <a:noFill/>
                  </a:tcPr>
                </a:tc>
                <a:tc>
                  <a:txBody>
                    <a:bodyPr/>
                    <a:lstStyle/>
                    <a:p>
                      <a:pPr algn="r" fontAlgn="b"/>
                      <a:endParaRPr lang="is-IS"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uk-UA" sz="700" b="0" i="0" u="sng"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sng" strike="noStrike" dirty="0">
                          <a:solidFill>
                            <a:schemeClr val="bg1"/>
                          </a:solidFill>
                          <a:effectLst/>
                          <a:latin typeface="Glacial Indifference" charset="0"/>
                          <a:ea typeface="Glacial Indifference" charset="0"/>
                          <a:cs typeface="Glacial Indifference" charset="0"/>
                        </a:rPr>
                        <a:t>G&amp;A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69,120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164,640</a:t>
                      </a:r>
                    </a:p>
                  </a:txBody>
                  <a:tcPr marL="7411" marR="7411" marT="7411" marB="0" anchor="b">
                    <a:lnL>
                      <a:noFill/>
                    </a:lnL>
                    <a:lnR>
                      <a:noFill/>
                    </a:lnR>
                    <a:lnT>
                      <a:noFill/>
                    </a:lnT>
                    <a:lnB>
                      <a:noFill/>
                    </a:lnB>
                    <a:noFill/>
                  </a:tcPr>
                </a:tc>
                <a:tc>
                  <a:txBody>
                    <a:bodyPr/>
                    <a:lstStyle/>
                    <a:p>
                      <a:pPr algn="r" fontAlgn="b"/>
                      <a:r>
                        <a:rPr lang="uk-UA" sz="700" b="0" i="0" u="sng" strike="noStrike">
                          <a:solidFill>
                            <a:srgbClr val="000000"/>
                          </a:solidFill>
                          <a:effectLst/>
                          <a:latin typeface="Glacial Indifference" charset="0"/>
                          <a:ea typeface="Glacial Indifference" charset="0"/>
                          <a:cs typeface="Glacial Indifference" charset="0"/>
                        </a:rPr>
                        <a:t>398,280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976,260</a:t>
                      </a:r>
                    </a:p>
                  </a:txBody>
                  <a:tcPr marL="7411" marR="7411" marT="7411" marB="0" anchor="b">
                    <a:lnL>
                      <a:noFill/>
                    </a:lnL>
                    <a:lnR>
                      <a:noFill/>
                    </a:lnR>
                    <a:lnT>
                      <a:noFill/>
                    </a:lnT>
                    <a:lnB>
                      <a:noFill/>
                    </a:lnB>
                    <a:noFill/>
                  </a:tcPr>
                </a:tc>
                <a:tc>
                  <a:txBody>
                    <a:bodyPr/>
                    <a:lstStyle/>
                    <a:p>
                      <a:pPr algn="r" fontAlgn="b"/>
                      <a:r>
                        <a:rPr lang="is-IS" sz="700" b="0" i="0" u="sng" strike="noStrike">
                          <a:solidFill>
                            <a:srgbClr val="000000"/>
                          </a:solidFill>
                          <a:effectLst/>
                          <a:latin typeface="Glacial Indifference" charset="0"/>
                          <a:ea typeface="Glacial Indifference" charset="0"/>
                          <a:cs typeface="Glacial Indifference" charset="0"/>
                        </a:rPr>
                        <a:t>2,420,670</a:t>
                      </a:r>
                    </a:p>
                  </a:txBody>
                  <a:tcPr marL="7411" marR="7411" marT="7411" marB="0" anchor="b">
                    <a:lnL>
                      <a:noFill/>
                    </a:lnL>
                    <a:lnR>
                      <a:noFill/>
                    </a:lnR>
                    <a:lnT>
                      <a:noFill/>
                    </a:lnT>
                    <a:lnB>
                      <a:noFill/>
                    </a:lnB>
                    <a:noFill/>
                  </a:tcPr>
                </a:tc>
                <a:tc>
                  <a:txBody>
                    <a:bodyPr/>
                    <a:lstStyle/>
                    <a:p>
                      <a:pPr algn="r" fontAlgn="b"/>
                      <a:endParaRPr lang="is-IS" sz="700" b="0" i="0" u="sng"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Total Fixed Costs</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441,870</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2,102,990</a:t>
                      </a:r>
                    </a:p>
                  </a:txBody>
                  <a:tcPr marL="7411" marR="7411" marT="7411" marB="0" anchor="b">
                    <a:lnL>
                      <a:noFill/>
                    </a:lnL>
                    <a:lnR>
                      <a:noFill/>
                    </a:lnR>
                    <a:lnT>
                      <a:noFill/>
                    </a:lnT>
                    <a:lnB>
                      <a:noFill/>
                    </a:lnB>
                    <a:noFill/>
                  </a:tcPr>
                </a:tc>
                <a:tc>
                  <a:txBody>
                    <a:bodyPr/>
                    <a:lstStyle/>
                    <a:p>
                      <a:pPr algn="r" fontAlgn="b"/>
                      <a:r>
                        <a:rPr lang="is-IS" sz="700" b="1" i="0" u="none" strike="noStrike" dirty="0">
                          <a:solidFill>
                            <a:srgbClr val="000000"/>
                          </a:solidFill>
                          <a:effectLst/>
                          <a:latin typeface="Glacial Indifference" charset="0"/>
                          <a:ea typeface="Glacial Indifference" charset="0"/>
                          <a:cs typeface="Glacial Indifference" charset="0"/>
                        </a:rPr>
                        <a:t>4,089,625</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6,965,110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11,246,177</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EBITDA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-256,701</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-868,426</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363,264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2,902,054</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7,567,379</a:t>
                      </a:r>
                    </a:p>
                  </a:txBody>
                  <a:tcPr marL="7411" marR="7411" marT="7411" marB="0" anchor="b">
                    <a:lnL>
                      <a:noFill/>
                    </a:lnL>
                    <a:lnR>
                      <a:noFill/>
                    </a:lnR>
                    <a:lnT>
                      <a:noFill/>
                    </a:lnT>
                    <a:lnB>
                      <a:noFill/>
                    </a:lnB>
                    <a:noFill/>
                  </a:tcPr>
                </a:tc>
                <a:tc>
                  <a:txBody>
                    <a:bodyPr/>
                    <a:lstStyle/>
                    <a:p>
                      <a:pPr algn="r" fontAlgn="b"/>
                      <a:endParaRPr lang="fi-FI"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1" u="none" strike="noStrike">
                        <a:solidFill>
                          <a:schemeClr val="bg1"/>
                        </a:solidFill>
                        <a:effectLst/>
                        <a:latin typeface="Glacial Indifference" charset="0"/>
                        <a:ea typeface="Glacial Indifference" charset="0"/>
                        <a:cs typeface="Glacial Indifference" charset="0"/>
                      </a:endParaRP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en-US" sz="700" b="0" i="1" u="none" strike="noStrike">
                          <a:solidFill>
                            <a:schemeClr val="bg1"/>
                          </a:solidFill>
                          <a:effectLst/>
                          <a:latin typeface="Glacial Indifference" charset="0"/>
                          <a:ea typeface="Glacial Indifference" charset="0"/>
                          <a:cs typeface="Glacial Indifference" charset="0"/>
                        </a:rPr>
                        <a:t>Margin</a:t>
                      </a:r>
                    </a:p>
                  </a:txBody>
                  <a:tcPr marL="44464"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-90.5%</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-59.8%</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7.2%</a:t>
                      </a:r>
                    </a:p>
                  </a:txBody>
                  <a:tcPr marL="7411" marR="7411" marT="7411" marB="0" anchor="b">
                    <a:lnL>
                      <a:noFill/>
                    </a:lnL>
                    <a:lnR>
                      <a:noFill/>
                    </a:lnR>
                    <a:lnT>
                      <a:noFill/>
                    </a:lnT>
                    <a:lnB>
                      <a:noFill/>
                    </a:lnB>
                    <a:noFill/>
                  </a:tcPr>
                </a:tc>
                <a:tc>
                  <a:txBody>
                    <a:bodyPr/>
                    <a:lstStyle/>
                    <a:p>
                      <a:pPr algn="r" fontAlgn="b"/>
                      <a:r>
                        <a:rPr lang="hr-HR" sz="700" b="0" i="1" u="none" strike="noStrike">
                          <a:solidFill>
                            <a:srgbClr val="000000"/>
                          </a:solidFill>
                          <a:effectLst/>
                          <a:latin typeface="Glacial Indifference" charset="0"/>
                          <a:ea typeface="Glacial Indifference" charset="0"/>
                          <a:cs typeface="Glacial Indifference" charset="0"/>
                        </a:rPr>
                        <a:t>26.5%</a:t>
                      </a:r>
                    </a:p>
                  </a:txBody>
                  <a:tcPr marL="7411" marR="7411" marT="7411" marB="0" anchor="b">
                    <a:lnL>
                      <a:noFill/>
                    </a:lnL>
                    <a:lnR>
                      <a:noFill/>
                    </a:lnR>
                    <a:lnT>
                      <a:noFill/>
                    </a:lnT>
                    <a:lnB>
                      <a:noFill/>
                    </a:lnB>
                    <a:noFill/>
                  </a:tcPr>
                </a:tc>
                <a:tc>
                  <a:txBody>
                    <a:bodyPr/>
                    <a:lstStyle/>
                    <a:p>
                      <a:pPr algn="r" fontAlgn="b"/>
                      <a:r>
                        <a:rPr lang="hr-HR" sz="700" b="0" i="1" u="none" strike="noStrike" dirty="0">
                          <a:solidFill>
                            <a:srgbClr val="000000"/>
                          </a:solidFill>
                          <a:effectLst/>
                          <a:latin typeface="Glacial Indifference" charset="0"/>
                          <a:ea typeface="Glacial Indifference" charset="0"/>
                          <a:cs typeface="Glacial Indifference" charset="0"/>
                        </a:rPr>
                        <a:t>36.4%</a:t>
                      </a:r>
                    </a:p>
                  </a:txBody>
                  <a:tcPr marL="7411" marR="7411" marT="7411" marB="0" anchor="b">
                    <a:lnL>
                      <a:noFill/>
                    </a:lnL>
                    <a:lnR>
                      <a:noFill/>
                    </a:lnR>
                    <a:lnT>
                      <a:noFill/>
                    </a:lnT>
                    <a:lnB>
                      <a:noFill/>
                    </a:lnB>
                    <a:noFill/>
                  </a:tcPr>
                </a:tc>
                <a:tc>
                  <a:txBody>
                    <a:bodyPr/>
                    <a:lstStyle/>
                    <a:p>
                      <a:pPr algn="r" fontAlgn="b"/>
                      <a:endParaRPr lang="hr-HR" sz="700" b="0" i="1"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uk-UA"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uk-UA" sz="700" b="0" i="0" u="none" strike="noStrike" dirty="0">
                          <a:solidFill>
                            <a:schemeClr val="bg1"/>
                          </a:solidFill>
                          <a:effectLst/>
                          <a:latin typeface="Glacial Indifference" charset="0"/>
                          <a:ea typeface="Glacial Indifference" charset="0"/>
                          <a:cs typeface="Glacial Indifference" charset="0"/>
                        </a:rPr>
                        <a:t>D&amp;A</a:t>
                      </a: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r" fontAlgn="b"/>
                      <a:r>
                        <a:rPr lang="fi-FI" sz="700" b="0" i="0" u="none" strike="noStrike" dirty="0">
                          <a:solidFill>
                            <a:srgbClr val="000000"/>
                          </a:solidFill>
                          <a:effectLst/>
                          <a:latin typeface="Glacial Indifference" charset="0"/>
                          <a:ea typeface="Glacial Indifference" charset="0"/>
                          <a:cs typeface="Glacial Indifference" charset="0"/>
                        </a:rPr>
                        <a:t>12,707</a:t>
                      </a:r>
                    </a:p>
                  </a:txBody>
                  <a:tcPr marL="7411" marR="7411" marT="7411" marB="0" anchor="b">
                    <a:lnL>
                      <a:noFill/>
                    </a:lnL>
                    <a:lnR>
                      <a:noFill/>
                    </a:lnR>
                    <a:lnT>
                      <a:noFill/>
                    </a:lnT>
                    <a:lnB>
                      <a:noFill/>
                    </a:lnB>
                    <a:noFill/>
                  </a:tcPr>
                </a:tc>
                <a:tc>
                  <a:txBody>
                    <a:bodyPr/>
                    <a:lstStyle/>
                    <a:p>
                      <a:pPr algn="r" fontAlgn="b"/>
                      <a:r>
                        <a:rPr lang="en-US" sz="700" b="0" i="0" u="none" strike="noStrike">
                          <a:solidFill>
                            <a:srgbClr val="000000"/>
                          </a:solidFill>
                          <a:effectLst/>
                          <a:latin typeface="Glacial Indifference" charset="0"/>
                          <a:ea typeface="Glacial Indifference" charset="0"/>
                          <a:cs typeface="Glacial Indifference" charset="0"/>
                        </a:rPr>
                        <a:t>17,036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20,975</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19,344</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15,755</a:t>
                      </a:r>
                    </a:p>
                  </a:txBody>
                  <a:tcPr marL="7411" marR="7411" marT="7411" marB="0" anchor="b">
                    <a:lnL>
                      <a:noFill/>
                    </a:lnL>
                    <a:lnR>
                      <a:noFill/>
                    </a:lnR>
                    <a:lnT>
                      <a:noFill/>
                    </a:lnT>
                    <a:lnB>
                      <a:noFill/>
                    </a:lnB>
                    <a:noFill/>
                  </a:tcPr>
                </a:tc>
                <a:tc>
                  <a:txBody>
                    <a:bodyPr/>
                    <a:lstStyle/>
                    <a:p>
                      <a:pPr algn="r" fontAlgn="b"/>
                      <a:endParaRPr lang="fi-FI" sz="700" b="0"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lnTlToBr w="12700" cmpd="sng">
                      <a:noFill/>
                      <a:prstDash val="solid"/>
                    </a:lnTlToBr>
                    <a:lnBlToTr w="12700" cmpd="sng">
                      <a:noFill/>
                      <a:prstDash val="solid"/>
                    </a:lnBlToTr>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Operating Income</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-269,408</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-885,463</a:t>
                      </a:r>
                    </a:p>
                  </a:txBody>
                  <a:tcPr marL="7411" marR="7411" marT="7411" marB="0" anchor="b">
                    <a:lnL>
                      <a:noFill/>
                    </a:lnL>
                    <a:lnR>
                      <a:noFill/>
                    </a:lnR>
                    <a:lnT>
                      <a:noFill/>
                    </a:lnT>
                    <a:lnB>
                      <a:noFill/>
                    </a:lnB>
                    <a:noFill/>
                  </a:tcPr>
                </a:tc>
                <a:tc>
                  <a:txBody>
                    <a:bodyPr/>
                    <a:lstStyle/>
                    <a:p>
                      <a:pPr algn="r" fontAlgn="b"/>
                      <a:r>
                        <a:rPr lang="cs-CZ" sz="700" b="1" i="0" u="none" strike="noStrike">
                          <a:solidFill>
                            <a:srgbClr val="000000"/>
                          </a:solidFill>
                          <a:effectLst/>
                          <a:latin typeface="Glacial Indifference" charset="0"/>
                          <a:ea typeface="Glacial Indifference" charset="0"/>
                          <a:cs typeface="Glacial Indifference" charset="0"/>
                        </a:rPr>
                        <a:t>342,289</a:t>
                      </a:r>
                    </a:p>
                  </a:txBody>
                  <a:tcPr marL="7411" marR="7411" marT="7411" marB="0" anchor="b">
                    <a:lnL>
                      <a:noFill/>
                    </a:lnL>
                    <a:lnR>
                      <a:noFill/>
                    </a:lnR>
                    <a:lnT>
                      <a:noFill/>
                    </a:lnT>
                    <a:lnB>
                      <a:noFill/>
                    </a:lnB>
                    <a:noFill/>
                  </a:tcPr>
                </a:tc>
                <a:tc>
                  <a:txBody>
                    <a:bodyPr/>
                    <a:lstStyle/>
                    <a:p>
                      <a:pPr algn="r" fontAlgn="b"/>
                      <a:r>
                        <a:rPr lang="fi-FI" sz="700" b="1" i="0" u="none" strike="noStrike">
                          <a:solidFill>
                            <a:srgbClr val="000000"/>
                          </a:solidFill>
                          <a:effectLst/>
                          <a:latin typeface="Glacial Indifference" charset="0"/>
                          <a:ea typeface="Glacial Indifference" charset="0"/>
                          <a:cs typeface="Glacial Indifference" charset="0"/>
                        </a:rPr>
                        <a:t>2,882,710</a:t>
                      </a:r>
                    </a:p>
                  </a:txBody>
                  <a:tcPr marL="7411" marR="7411" marT="7411" marB="0" anchor="b">
                    <a:lnL>
                      <a:noFill/>
                    </a:lnL>
                    <a:lnR>
                      <a:noFill/>
                    </a:lnR>
                    <a:lnT>
                      <a:noFill/>
                    </a:lnT>
                    <a:lnB>
                      <a:noFill/>
                    </a:lnB>
                    <a:noFill/>
                  </a:tcPr>
                </a:tc>
                <a:tc>
                  <a:txBody>
                    <a:bodyPr/>
                    <a:lstStyle/>
                    <a:p>
                      <a:pPr algn="r" fontAlgn="b"/>
                      <a:r>
                        <a:rPr lang="is-IS" sz="700" b="1" i="0" u="none" strike="noStrike">
                          <a:solidFill>
                            <a:srgbClr val="000000"/>
                          </a:solidFill>
                          <a:effectLst/>
                          <a:latin typeface="Glacial Indifference" charset="0"/>
                          <a:ea typeface="Glacial Indifference" charset="0"/>
                          <a:cs typeface="Glacial Indifference" charset="0"/>
                        </a:rPr>
                        <a:t>7,551,623</a:t>
                      </a:r>
                    </a:p>
                  </a:txBody>
                  <a:tcPr marL="7411" marR="7411" marT="7411" marB="0" anchor="b">
                    <a:lnL>
                      <a:noFill/>
                    </a:lnL>
                    <a:lnR>
                      <a:noFill/>
                    </a:lnR>
                    <a:lnT>
                      <a:noFill/>
                    </a:lnT>
                    <a:lnB>
                      <a:noFill/>
                    </a:lnB>
                    <a:noFill/>
                  </a:tcPr>
                </a:tc>
                <a:tc>
                  <a:txBody>
                    <a:bodyPr/>
                    <a:lstStyle/>
                    <a:p>
                      <a:pPr algn="r" fontAlgn="b"/>
                      <a:endParaRPr lang="is-I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dirty="0">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en-US" sz="700" b="0" i="0" u="none" strike="noStrike" dirty="0">
                          <a:solidFill>
                            <a:schemeClr val="bg1"/>
                          </a:solidFill>
                          <a:effectLst/>
                          <a:latin typeface="Glacial Indifference" charset="0"/>
                          <a:ea typeface="Glacial Indifference" charset="0"/>
                          <a:cs typeface="Glacial Indifference" charset="0"/>
                        </a:rPr>
                        <a:t>Taxes</a:t>
                      </a:r>
                    </a:p>
                  </a:txBody>
                  <a:tcPr marL="7411" marR="7411" marT="7411" marB="0" anchor="b">
                    <a:lnL>
                      <a:noFill/>
                    </a:lnL>
                    <a:lnR>
                      <a:noFill/>
                    </a:lnR>
                    <a:lnT>
                      <a:noFill/>
                    </a:lnT>
                    <a:lnB>
                      <a:noFill/>
                    </a:lnB>
                    <a:noFill/>
                  </a:tcPr>
                </a:tc>
                <a:tc>
                  <a:txBody>
                    <a:bodyPr/>
                    <a:lstStyle/>
                    <a:p>
                      <a:pPr algn="r" fontAlgn="b"/>
                      <a:r>
                        <a:rPr lang="uk-UA" sz="700" b="0" i="0" u="none" strike="noStrike">
                          <a:solidFill>
                            <a:srgbClr val="000000"/>
                          </a:solidFill>
                          <a:effectLst/>
                          <a:latin typeface="Glacial Indifference" charset="0"/>
                          <a:ea typeface="Glacial Indifference" charset="0"/>
                          <a:cs typeface="Glacial Indifference" charset="0"/>
                        </a:rPr>
                        <a:t>-56,576</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-185,947</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71,881</a:t>
                      </a:r>
                    </a:p>
                  </a:txBody>
                  <a:tcPr marL="7411" marR="7411" marT="7411" marB="0" anchor="b">
                    <a:lnL>
                      <a:noFill/>
                    </a:lnL>
                    <a:lnR>
                      <a:noFill/>
                    </a:lnR>
                    <a:lnT>
                      <a:noFill/>
                    </a:lnT>
                    <a:lnB>
                      <a:noFill/>
                    </a:lnB>
                    <a:noFill/>
                  </a:tcPr>
                </a:tc>
                <a:tc>
                  <a:txBody>
                    <a:bodyPr/>
                    <a:lstStyle/>
                    <a:p>
                      <a:pPr algn="r" fontAlgn="b"/>
                      <a:r>
                        <a:rPr lang="is-IS" sz="700" b="0" i="0" u="none" strike="noStrike" dirty="0">
                          <a:solidFill>
                            <a:srgbClr val="000000"/>
                          </a:solidFill>
                          <a:effectLst/>
                          <a:latin typeface="Glacial Indifference" charset="0"/>
                          <a:ea typeface="Glacial Indifference" charset="0"/>
                          <a:cs typeface="Glacial Indifference" charset="0"/>
                        </a:rPr>
                        <a:t>605,369</a:t>
                      </a:r>
                    </a:p>
                  </a:txBody>
                  <a:tcPr marL="7411" marR="7411" marT="7411" marB="0" anchor="b">
                    <a:lnL>
                      <a:noFill/>
                    </a:lnL>
                    <a:lnR>
                      <a:noFill/>
                    </a:lnR>
                    <a:lnT>
                      <a:noFill/>
                    </a:lnT>
                    <a:lnB>
                      <a:noFill/>
                    </a:lnB>
                    <a:noFill/>
                  </a:tcPr>
                </a:tc>
                <a:tc>
                  <a:txBody>
                    <a:bodyPr/>
                    <a:lstStyle/>
                    <a:p>
                      <a:pPr algn="r" fontAlgn="b"/>
                      <a:r>
                        <a:rPr lang="fi-FI" sz="700" b="0" i="0" u="none" strike="noStrike">
                          <a:solidFill>
                            <a:srgbClr val="000000"/>
                          </a:solidFill>
                          <a:effectLst/>
                          <a:latin typeface="Glacial Indifference" charset="0"/>
                          <a:ea typeface="Glacial Indifference" charset="0"/>
                          <a:cs typeface="Glacial Indifference" charset="0"/>
                        </a:rPr>
                        <a:t>1,585,841</a:t>
                      </a:r>
                    </a:p>
                  </a:txBody>
                  <a:tcPr marL="7411" marR="7411" marT="7411" marB="0" anchor="b">
                    <a:lnL>
                      <a:noFill/>
                    </a:lnL>
                    <a:lnR>
                      <a:noFill/>
                    </a:lnR>
                    <a:lnT>
                      <a:noFill/>
                    </a:lnT>
                    <a:lnB>
                      <a:noFill/>
                    </a:lnB>
                    <a:noFill/>
                  </a:tcPr>
                </a:tc>
                <a:tc>
                  <a:txBody>
                    <a:bodyPr/>
                    <a:lstStyle/>
                    <a:p>
                      <a:pPr algn="r" fontAlgn="b"/>
                      <a:endParaRPr lang="fi-FI"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0" i="0" u="none" strike="noStrike">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endParaRPr lang="en-US" sz="700" b="0"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r>
                        <a:rPr lang="sk-SK" sz="700" b="0" i="0" u="none" strike="noStrike">
                          <a:solidFill>
                            <a:srgbClr val="000000"/>
                          </a:solidFill>
                          <a:effectLst/>
                          <a:latin typeface="Glacial Indifference" charset="0"/>
                          <a:ea typeface="Glacial Indifference" charset="0"/>
                          <a:cs typeface="Glacial Indifference" charset="0"/>
                        </a:rPr>
                        <a:t> </a:t>
                      </a:r>
                    </a:p>
                  </a:txBody>
                  <a:tcPr marL="7411" marR="7411" marT="7411" marB="0" anchor="b">
                    <a:lnL>
                      <a:noFill/>
                    </a:lnL>
                    <a:lnR>
                      <a:noFill/>
                    </a:lnR>
                    <a:lnT>
                      <a:noFill/>
                    </a:lnT>
                    <a:lnB>
                      <a:noFill/>
                    </a:lnB>
                    <a:noFill/>
                  </a:tcPr>
                </a:tc>
                <a:tc>
                  <a:txBody>
                    <a:bodyPr/>
                    <a:lstStyle/>
                    <a:p>
                      <a:pPr algn="l" fontAlgn="b"/>
                      <a:endParaRPr lang="sk-SK" sz="700" b="0"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a:noFill/>
                    </a:lnB>
                    <a:noFill/>
                  </a:tcPr>
                </a:tc>
              </a:tr>
              <a:tr h="127564">
                <a:tc>
                  <a:txBody>
                    <a:bodyPr/>
                    <a:lstStyle/>
                    <a:p>
                      <a:pPr algn="l" fontAlgn="b"/>
                      <a:endParaRPr lang="en-US" sz="700" b="1" i="0" u="none" strike="noStrike" dirty="0">
                        <a:solidFill>
                          <a:schemeClr val="bg1"/>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l" fontAlgn="b"/>
                      <a:r>
                        <a:rPr lang="en-US" sz="700" b="1" i="0" u="none" strike="noStrike" dirty="0">
                          <a:solidFill>
                            <a:schemeClr val="bg1"/>
                          </a:solidFill>
                          <a:effectLst/>
                          <a:latin typeface="Glacial Indifference" charset="0"/>
                          <a:ea typeface="Glacial Indifference" charset="0"/>
                          <a:cs typeface="Glacial Indifference" charset="0"/>
                        </a:rPr>
                        <a:t>Net Income</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-$212,832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-$699,515</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$270,408</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$2,277,341</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r>
                        <a:rPr lang="en-US" sz="700" b="1" i="0" u="none" strike="noStrike" dirty="0">
                          <a:solidFill>
                            <a:srgbClr val="000000"/>
                          </a:solidFill>
                          <a:effectLst/>
                          <a:latin typeface="Glacial Indifference" charset="0"/>
                          <a:ea typeface="Glacial Indifference" charset="0"/>
                          <a:cs typeface="Glacial Indifference" charset="0"/>
                        </a:rPr>
                        <a:t>$5,965,782</a:t>
                      </a:r>
                    </a:p>
                  </a:txBody>
                  <a:tcPr marL="7411" marR="7411" marT="7411" marB="0" anchor="b">
                    <a:lnL>
                      <a:noFill/>
                    </a:lnL>
                    <a:lnR>
                      <a:noFill/>
                    </a:lnR>
                    <a:lnT>
                      <a:noFill/>
                    </a:lnT>
                    <a:lnB w="6350" cap="flat" cmpd="sng" algn="ctr">
                      <a:no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noFill/>
                      <a:prstDash val="solid"/>
                      <a:round/>
                      <a:headEnd type="none" w="med" len="med"/>
                      <a:tailEnd type="none" w="med" len="med"/>
                    </a:lnB>
                    <a:noFill/>
                  </a:tcPr>
                </a:tc>
              </a:tr>
              <a:tr h="106221">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r" fontAlgn="b"/>
                      <a:endParaRPr lang="en-US" sz="700" b="1" i="0" u="none" strike="noStrike" dirty="0">
                        <a:solidFill>
                          <a:srgbClr val="000000"/>
                        </a:solidFill>
                        <a:effectLst/>
                        <a:latin typeface="Glacial Indifference" charset="0"/>
                        <a:ea typeface="Glacial Indifference" charset="0"/>
                        <a:cs typeface="Glacial Indifference" charset="0"/>
                      </a:endParaRPr>
                    </a:p>
                  </a:txBody>
                  <a:tcPr marL="7411" marR="7411" marT="7411" marB="0" anchor="b">
                    <a:lnL>
                      <a:noFill/>
                    </a:lnL>
                    <a:lnR>
                      <a:noFill/>
                    </a:lnR>
                    <a:lnT>
                      <a:noFill/>
                    </a:lnT>
                    <a:lnB w="6350" cap="flat" cmpd="sng" algn="ctr">
                      <a:solidFill>
                        <a:srgbClr val="000000"/>
                      </a:solidFill>
                      <a:prstDash val="solid"/>
                      <a:round/>
                      <a:headEnd type="none" w="med" len="med"/>
                      <a:tailEnd type="none" w="med" len="med"/>
                    </a:lnB>
                    <a:noFill/>
                  </a:tcPr>
                </a:tc>
              </a:tr>
            </a:tbl>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36</a:t>
            </a:fld>
            <a:endParaRPr dirty="0">
              <a:solidFill>
                <a:schemeClr val="bg1"/>
              </a:solidFill>
              <a:latin typeface="Montserrat"/>
              <a:ea typeface="Montserrat"/>
              <a:cs typeface="Montserrat"/>
              <a:sym typeface="Montserrat"/>
            </a:endParaRPr>
          </a:p>
        </p:txBody>
      </p:sp>
      <p:sp>
        <p:nvSpPr>
          <p:cNvPr id="52" name="TextBox 51"/>
          <p:cNvSpPr txBox="1"/>
          <p:nvPr/>
        </p:nvSpPr>
        <p:spPr>
          <a:xfrm>
            <a:off x="457201" y="457200"/>
            <a:ext cx="5735525" cy="461665"/>
          </a:xfrm>
          <a:prstGeom prst="rect">
            <a:avLst/>
          </a:prstGeom>
          <a:noFill/>
        </p:spPr>
        <p:txBody>
          <a:bodyPr wrap="square" rtlCol="0">
            <a:spAutoFit/>
          </a:bodyPr>
          <a:lstStyle/>
          <a:p>
            <a:r>
              <a:rPr lang="en-US" sz="2400" b="1" dirty="0" smtClean="0">
                <a:solidFill>
                  <a:schemeClr val="bg1"/>
                </a:solidFill>
                <a:latin typeface="Glacial Indifference" charset="0"/>
                <a:ea typeface="Glacial Indifference" charset="0"/>
                <a:cs typeface="Glacial Indifference" charset="0"/>
              </a:rPr>
              <a:t>By the numbers</a:t>
            </a:r>
            <a:endParaRPr lang="en-US" sz="2400" b="1" dirty="0">
              <a:solidFill>
                <a:schemeClr val="bg1"/>
              </a:solidFill>
              <a:latin typeface="Glacial Indifference" charset="0"/>
              <a:ea typeface="Glacial Indifference" charset="0"/>
              <a:cs typeface="Glacial Indifference" charset="0"/>
            </a:endParaRPr>
          </a:p>
        </p:txBody>
      </p:sp>
      <p:sp>
        <p:nvSpPr>
          <p:cNvPr id="25" name="TextBox 24"/>
          <p:cNvSpPr txBox="1"/>
          <p:nvPr/>
        </p:nvSpPr>
        <p:spPr>
          <a:xfrm>
            <a:off x="6515801" y="49941"/>
            <a:ext cx="3298676" cy="230832"/>
          </a:xfrm>
          <a:prstGeom prst="rect">
            <a:avLst/>
          </a:prstGeom>
          <a:noFill/>
        </p:spPr>
        <p:txBody>
          <a:bodyPr wrap="square" rtlCol="0">
            <a:spAutoFit/>
          </a:bodyPr>
          <a:lstStyle/>
          <a:p>
            <a:r>
              <a:rPr lang="en-US" sz="900" dirty="0" smtClean="0">
                <a:solidFill>
                  <a:schemeClr val="bg1"/>
                </a:solidFill>
                <a:latin typeface="Glacial Indifference" charset="0"/>
                <a:ea typeface="Glacial Indifference" charset="0"/>
                <a:cs typeface="Glacial Indifference" charset="0"/>
              </a:rPr>
              <a:t>OPPORTUNITY | SOLUTION | </a:t>
            </a:r>
            <a:r>
              <a:rPr lang="en-US" sz="900" b="1" dirty="0" smtClean="0">
                <a:solidFill>
                  <a:schemeClr val="bg1"/>
                </a:solidFill>
                <a:latin typeface="Glacial Indifference" charset="0"/>
                <a:ea typeface="Glacial Indifference" charset="0"/>
                <a:cs typeface="Glacial Indifference" charset="0"/>
              </a:rPr>
              <a:t>BUSINESS</a:t>
            </a:r>
            <a:endParaRPr lang="en-US" sz="900" b="1" dirty="0">
              <a:solidFill>
                <a:schemeClr val="bg1"/>
              </a:solidFill>
              <a:latin typeface="Glacial Indifference" charset="0"/>
              <a:ea typeface="Glacial Indifference" charset="0"/>
              <a:cs typeface="Glacial Indifference"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87" y="168267"/>
            <a:ext cx="883015" cy="98845"/>
          </a:xfrm>
          <a:prstGeom prst="rect">
            <a:avLst/>
          </a:prstGeom>
        </p:spPr>
      </p:pic>
      <p:sp>
        <p:nvSpPr>
          <p:cNvPr id="17" name="Rectangle 16"/>
          <p:cNvSpPr/>
          <p:nvPr/>
        </p:nvSpPr>
        <p:spPr>
          <a:xfrm>
            <a:off x="1334951" y="994581"/>
            <a:ext cx="2867370" cy="708414"/>
          </a:xfrm>
          <a:prstGeom prst="rect">
            <a:avLst/>
          </a:prstGeom>
          <a:solidFill>
            <a:srgbClr val="B5B5B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9904" y="994581"/>
            <a:ext cx="1115047" cy="708413"/>
          </a:xfrm>
          <a:prstGeom prst="rect">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476203503"/>
              </p:ext>
            </p:extLst>
          </p:nvPr>
        </p:nvGraphicFramePr>
        <p:xfrm>
          <a:off x="219904" y="1005218"/>
          <a:ext cx="3982417" cy="655948"/>
        </p:xfrm>
        <a:graphic>
          <a:graphicData uri="http://schemas.openxmlformats.org/drawingml/2006/table">
            <a:tbl>
              <a:tblPr firstRow="1" bandRow="1">
                <a:tableStyleId>{5A111915-BE36-4E01-A7E5-04B1672EAD32}</a:tableStyleId>
              </a:tblPr>
              <a:tblGrid>
                <a:gridCol w="1114558"/>
                <a:gridCol w="578054"/>
                <a:gridCol w="568647"/>
                <a:gridCol w="499719"/>
                <a:gridCol w="577262"/>
                <a:gridCol w="644177"/>
              </a:tblGrid>
              <a:tr h="201791">
                <a:tc>
                  <a:txBody>
                    <a:bodyPr/>
                    <a:lstStyle/>
                    <a:p>
                      <a:r>
                        <a:rPr lang="en-US" sz="700" dirty="0" smtClean="0">
                          <a:solidFill>
                            <a:schemeClr val="bg1"/>
                          </a:solidFill>
                          <a:latin typeface="Glacial Indifference" charset="0"/>
                          <a:ea typeface="Glacial Indifference" charset="0"/>
                          <a:cs typeface="Glacial Indifference" charset="0"/>
                        </a:rPr>
                        <a:t>FYE JUNE</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bg1"/>
                          </a:solidFill>
                          <a:latin typeface="Glacial Indifference" charset="0"/>
                          <a:ea typeface="Glacial Indifference" charset="0"/>
                          <a:cs typeface="Glacial Indifference" charset="0"/>
                        </a:rPr>
                        <a:t>FY2019</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bg1"/>
                          </a:solidFill>
                          <a:latin typeface="Glacial Indifference" charset="0"/>
                          <a:ea typeface="Glacial Indifference" charset="0"/>
                          <a:cs typeface="Glacial Indifference" charset="0"/>
                        </a:rPr>
                        <a:t>FY2020</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bg1"/>
                          </a:solidFill>
                          <a:latin typeface="Glacial Indifference" charset="0"/>
                          <a:ea typeface="Glacial Indifference" charset="0"/>
                          <a:cs typeface="Glacial Indifference" charset="0"/>
                        </a:rPr>
                        <a:t>FY2021</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bg1"/>
                          </a:solidFill>
                          <a:latin typeface="Glacial Indifference" charset="0"/>
                          <a:ea typeface="Glacial Indifference" charset="0"/>
                          <a:cs typeface="Glacial Indifference" charset="0"/>
                        </a:rPr>
                        <a:t>FY2022</a:t>
                      </a:r>
                      <a:endParaRPr lang="en-US" sz="700"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bg1"/>
                          </a:solidFill>
                          <a:latin typeface="Glacial Indifference" charset="0"/>
                          <a:ea typeface="Glacial Indifference" charset="0"/>
                          <a:cs typeface="Glacial Indifference" charset="0"/>
                        </a:rPr>
                        <a:t>FY2023</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2052">
                <a:tc>
                  <a:txBody>
                    <a:bodyPr/>
                    <a:lstStyle/>
                    <a:p>
                      <a:r>
                        <a:rPr lang="en-US" sz="700" b="1" dirty="0" smtClean="0">
                          <a:solidFill>
                            <a:schemeClr val="bg1"/>
                          </a:solidFill>
                          <a:latin typeface="Glacial Indifference" charset="0"/>
                          <a:ea typeface="Glacial Indifference" charset="0"/>
                          <a:cs typeface="Glacial Indifference" charset="0"/>
                        </a:rPr>
                        <a:t>Gyms on </a:t>
                      </a:r>
                      <a:r>
                        <a:rPr lang="en-US" sz="700" b="1" dirty="0" err="1" smtClean="0">
                          <a:solidFill>
                            <a:schemeClr val="bg1"/>
                          </a:solidFill>
                          <a:latin typeface="Glacial Indifference" charset="0"/>
                          <a:ea typeface="Glacial Indifference" charset="0"/>
                          <a:cs typeface="Glacial Indifference" charset="0"/>
                        </a:rPr>
                        <a:t>FlexIt</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2,040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3,840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6,240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2105">
                <a:tc>
                  <a:txBody>
                    <a:bodyPr/>
                    <a:lstStyle/>
                    <a:p>
                      <a:r>
                        <a:rPr lang="en-US" sz="700" b="1" dirty="0" smtClean="0">
                          <a:solidFill>
                            <a:schemeClr val="bg1"/>
                          </a:solidFill>
                          <a:latin typeface="Glacial Indifference" charset="0"/>
                          <a:ea typeface="Glacial Indifference" charset="0"/>
                          <a:cs typeface="Glacial Indifference" charset="0"/>
                        </a:rPr>
                        <a:t>Gyms Signed Up</a:t>
                      </a:r>
                      <a:endParaRPr lang="en-US" sz="700" b="1" dirty="0">
                        <a:solidFill>
                          <a:schemeClr val="bg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220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600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1,200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1,800</a:t>
                      </a:r>
                      <a:endParaRPr lang="en-US" sz="700" dirty="0">
                        <a:solidFill>
                          <a:schemeClr val="tx1"/>
                        </a:solidFill>
                        <a:latin typeface="Glacial Indifference" charset="0"/>
                        <a:ea typeface="Glacial Indifference" charset="0"/>
                        <a:cs typeface="Glacial Indifference" charset="0"/>
                      </a:endParaRP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700" dirty="0" smtClean="0">
                          <a:solidFill>
                            <a:schemeClr val="tx1"/>
                          </a:solidFill>
                          <a:latin typeface="Glacial Indifference" charset="0"/>
                          <a:ea typeface="Glacial Indifference" charset="0"/>
                          <a:cs typeface="Glacial Indifference" charset="0"/>
                        </a:rPr>
                        <a:t>2,400</a:t>
                      </a:r>
                    </a:p>
                  </a:txBody>
                  <a:tcPr marL="65634" marR="65634" marT="32817" marB="3281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3" name="Group 2"/>
          <p:cNvGrpSpPr/>
          <p:nvPr/>
        </p:nvGrpSpPr>
        <p:grpSpPr>
          <a:xfrm>
            <a:off x="438897" y="2360415"/>
            <a:ext cx="3490645" cy="1880629"/>
            <a:chOff x="2333739" y="471505"/>
            <a:chExt cx="3490645" cy="1880629"/>
          </a:xfrm>
        </p:grpSpPr>
        <p:sp>
          <p:nvSpPr>
            <p:cNvPr id="14" name="TextBox 13"/>
            <p:cNvSpPr txBox="1"/>
            <p:nvPr/>
          </p:nvSpPr>
          <p:spPr>
            <a:xfrm>
              <a:off x="2333739" y="471505"/>
              <a:ext cx="3490645" cy="1323439"/>
            </a:xfrm>
            <a:prstGeom prst="rect">
              <a:avLst/>
            </a:prstGeom>
            <a:noFill/>
          </p:spPr>
          <p:txBody>
            <a:bodyPr wrap="square" rtlCol="0">
              <a:spAutoFit/>
            </a:bodyPr>
            <a:lstStyle/>
            <a:p>
              <a:pPr algn="ctr"/>
              <a:r>
                <a:rPr lang="en-US" sz="1600" dirty="0" smtClean="0">
                  <a:solidFill>
                    <a:schemeClr val="bg1"/>
                  </a:solidFill>
                  <a:latin typeface="Glacial Indifference" charset="0"/>
                  <a:ea typeface="Glacial Indifference" charset="0"/>
                  <a:cs typeface="Glacial Indifference" charset="0"/>
                </a:rPr>
                <a:t>Some content here could really help with the layout.</a:t>
              </a:r>
            </a:p>
            <a:p>
              <a:pPr algn="ctr"/>
              <a:r>
                <a:rPr lang="en-US" sz="1600" dirty="0" err="1" smtClean="0">
                  <a:solidFill>
                    <a:schemeClr val="bg1"/>
                  </a:solidFill>
                  <a:latin typeface="Glacial Indifference" charset="0"/>
                  <a:ea typeface="Glacial Indifference" charset="0"/>
                  <a:cs typeface="Glacial Indifference" charset="0"/>
                </a:rPr>
                <a:t>Ie</a:t>
              </a:r>
              <a:r>
                <a:rPr lang="en-US" sz="1600" dirty="0" smtClean="0">
                  <a:solidFill>
                    <a:schemeClr val="bg1"/>
                  </a:solidFill>
                  <a:latin typeface="Glacial Indifference" charset="0"/>
                  <a:ea typeface="Glacial Indifference" charset="0"/>
                  <a:cs typeface="Glacial Indifference" charset="0"/>
                </a:rPr>
                <a:t>. FLEXIT P&amp;L which means x about y (left). FLEXIT FYE for June 2018 through 2023 (above).</a:t>
              </a:r>
              <a:endParaRPr lang="en-US" sz="1600" dirty="0">
                <a:solidFill>
                  <a:schemeClr val="bg1"/>
                </a:solidFill>
                <a:latin typeface="Glacial Indifference" charset="0"/>
                <a:ea typeface="Glacial Indifference" charset="0"/>
                <a:cs typeface="Glacial Indifference" charset="0"/>
              </a:endParaRPr>
            </a:p>
          </p:txBody>
        </p:sp>
        <p:cxnSp>
          <p:nvCxnSpPr>
            <p:cNvPr id="16" name="Straight Connector 15"/>
            <p:cNvCxnSpPr/>
            <p:nvPr/>
          </p:nvCxnSpPr>
          <p:spPr>
            <a:xfrm>
              <a:off x="2403461" y="2352134"/>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817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12" name="Picture 11"/>
          <p:cNvPicPr>
            <a:picLocks noChangeAspect="1"/>
          </p:cNvPicPr>
          <p:nvPr/>
        </p:nvPicPr>
        <p:blipFill rotWithShape="1">
          <a:blip r:embed="rId5"/>
          <a:srcRect t="10710" r="642" b="6073"/>
          <a:stretch/>
        </p:blipFill>
        <p:spPr>
          <a:xfrm flipH="1">
            <a:off x="0" y="0"/>
            <a:ext cx="9159498" cy="5143500"/>
          </a:xfrm>
          <a:prstGeom prst="rect">
            <a:avLst/>
          </a:prstGeom>
        </p:spPr>
      </p:pic>
      <p:sp>
        <p:nvSpPr>
          <p:cNvPr id="11" name="Rounded Rectangle 10"/>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5600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6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4</a:t>
            </a:fld>
            <a:endParaRPr dirty="0">
              <a:solidFill>
                <a:schemeClr val="bg1"/>
              </a:solidFill>
              <a:latin typeface="Montserrat" charset="0"/>
              <a:ea typeface="Montserrat" charset="0"/>
              <a:cs typeface="Montserrat" charset="0"/>
            </a:endParaRPr>
          </a:p>
        </p:txBody>
      </p:sp>
      <p:sp>
        <p:nvSpPr>
          <p:cNvPr id="18" name="Shape 104"/>
          <p:cNvSpPr txBox="1"/>
          <p:nvPr/>
        </p:nvSpPr>
        <p:spPr>
          <a:xfrm>
            <a:off x="5000445" y="400196"/>
            <a:ext cx="3579145" cy="4197286"/>
          </a:xfrm>
          <a:prstGeom prst="rect">
            <a:avLst/>
          </a:prstGeom>
          <a:noFill/>
          <a:ln>
            <a:noFill/>
          </a:ln>
        </p:spPr>
        <p:txBody>
          <a:bodyPr spcFirstLastPara="1" wrap="square" lIns="91425" tIns="91425" rIns="91425" bIns="91425" anchor="ctr" anchorCtr="0">
            <a:noAutofit/>
          </a:bodyPr>
          <a:lstStyle/>
          <a:p>
            <a:pPr>
              <a:tabLst>
                <a:tab pos="2743200" algn="l"/>
              </a:tabLst>
            </a:pPr>
            <a:r>
              <a:rPr lang="en-US" sz="1200" b="1" dirty="0">
                <a:solidFill>
                  <a:schemeClr val="bg1"/>
                </a:solidFill>
                <a:latin typeface="Gill Sans" charset="0"/>
                <a:ea typeface="Gill Sans" charset="0"/>
                <a:cs typeface="Gill Sans" charset="0"/>
                <a:sym typeface="Montserrat"/>
              </a:rPr>
              <a:t>Gyms face</a:t>
            </a:r>
            <a:r>
              <a:rPr lang="is-IS" sz="1200" b="1" dirty="0">
                <a:solidFill>
                  <a:schemeClr val="bg1"/>
                </a:solidFill>
                <a:latin typeface="Gill Sans" charset="0"/>
                <a:ea typeface="Gill Sans" charset="0"/>
                <a:cs typeface="Gill Sans" charset="0"/>
                <a:sym typeface="Montserrat"/>
              </a:rPr>
              <a:t>…</a:t>
            </a:r>
            <a:endParaRPr lang="en-US" sz="1200" b="1"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 sz="1200" b="1" dirty="0">
                <a:solidFill>
                  <a:schemeClr val="bg1"/>
                </a:solidFill>
                <a:latin typeface="Gill Sans" charset="0"/>
                <a:ea typeface="Gill Sans" charset="0"/>
                <a:cs typeface="Gill Sans" charset="0"/>
                <a:sym typeface="Montserrat"/>
              </a:rPr>
              <a:t>High costs to launch and operate </a:t>
            </a:r>
            <a:r>
              <a:rPr lang="en" sz="1200" dirty="0">
                <a:solidFill>
                  <a:schemeClr val="bg1"/>
                </a:solidFill>
                <a:latin typeface="Gill Sans" charset="0"/>
                <a:ea typeface="Gill Sans" charset="0"/>
                <a:cs typeface="Gill Sans" charset="0"/>
                <a:sym typeface="Montserrat"/>
              </a:rPr>
              <a:t>facilities</a:t>
            </a:r>
            <a:r>
              <a:rPr lang="en-US" sz="1200" dirty="0">
                <a:solidFill>
                  <a:schemeClr val="bg1"/>
                </a:solidFill>
                <a:latin typeface="Gill Sans" charset="0"/>
                <a:ea typeface="Gill Sans" charset="0"/>
                <a:cs typeface="Gill Sans" charset="0"/>
                <a:sym typeface="Montserrat"/>
              </a:rPr>
              <a:t>,</a:t>
            </a:r>
            <a:r>
              <a:rPr lang="en" sz="1200" dirty="0">
                <a:solidFill>
                  <a:schemeClr val="bg1"/>
                </a:solidFill>
                <a:latin typeface="Gill Sans" charset="0"/>
                <a:ea typeface="Gill Sans" charset="0"/>
                <a:cs typeface="Gill Sans" charset="0"/>
                <a:sym typeface="Montserrat"/>
              </a:rPr>
              <a:t> </a:t>
            </a:r>
            <a:r>
              <a:rPr lang="en-US" sz="1200" dirty="0">
                <a:solidFill>
                  <a:schemeClr val="bg1"/>
                </a:solidFill>
                <a:latin typeface="Gill Sans" charset="0"/>
                <a:ea typeface="Gill Sans" charset="0"/>
                <a:cs typeface="Gill Sans" charset="0"/>
                <a:sym typeface="Montserrat"/>
              </a:rPr>
              <a:t>making it difficult to attract and retain profitable customers </a:t>
            </a:r>
            <a:endParaRPr lang="en" sz="1200"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Adversity to long term-commitment </a:t>
            </a:r>
            <a:r>
              <a:rPr lang="en-US" sz="1200" dirty="0">
                <a:solidFill>
                  <a:schemeClr val="bg1"/>
                </a:solidFill>
                <a:latin typeface="Gill Sans" charset="0"/>
                <a:ea typeface="Gill Sans" charset="0"/>
                <a:cs typeface="Gill Sans" charset="0"/>
                <a:sym typeface="Montserrat"/>
              </a:rPr>
              <a:t>requiring alternative revenue streams</a:t>
            </a:r>
            <a:endParaRPr lang="en-US" sz="1200" b="1" dirty="0">
              <a:solidFill>
                <a:schemeClr val="bg1"/>
              </a:solidFill>
              <a:latin typeface="Gill Sans" charset="0"/>
              <a:ea typeface="Gill Sans" charset="0"/>
              <a:cs typeface="Gill Sans" charset="0"/>
              <a:sym typeface="Montserrat"/>
            </a:endParaRP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 sz="1200" b="1" dirty="0">
                <a:solidFill>
                  <a:schemeClr val="bg1"/>
                </a:solidFill>
                <a:latin typeface="Gill Sans" charset="0"/>
                <a:ea typeface="Gill Sans" charset="0"/>
                <a:cs typeface="Gill Sans" charset="0"/>
                <a:sym typeface="Montserrat"/>
              </a:rPr>
              <a:t>Proliferation of </a:t>
            </a:r>
            <a:r>
              <a:rPr lang="en-US" sz="1200" b="1" dirty="0">
                <a:solidFill>
                  <a:schemeClr val="bg1"/>
                </a:solidFill>
                <a:latin typeface="Gill Sans" charset="0"/>
                <a:ea typeface="Gill Sans" charset="0"/>
                <a:cs typeface="Gill Sans" charset="0"/>
                <a:sym typeface="Montserrat"/>
              </a:rPr>
              <a:t>facilities, including boutique studios, </a:t>
            </a:r>
            <a:r>
              <a:rPr lang="en-US" sz="1200" dirty="0">
                <a:solidFill>
                  <a:schemeClr val="bg1"/>
                </a:solidFill>
                <a:latin typeface="Gill Sans" charset="0"/>
                <a:ea typeface="Gill Sans" charset="0"/>
                <a:cs typeface="Gill Sans" charset="0"/>
                <a:sym typeface="Montserrat"/>
              </a:rPr>
              <a:t>that have stolen market-share</a:t>
            </a:r>
          </a:p>
          <a:p>
            <a:pPr>
              <a:tabLst>
                <a:tab pos="2743200" algn="l"/>
              </a:tabLst>
            </a:pPr>
            <a:endParaRPr lang="en-US" sz="1200"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Transient customer-bases </a:t>
            </a:r>
            <a:r>
              <a:rPr lang="en-US" sz="1200" dirty="0">
                <a:solidFill>
                  <a:schemeClr val="bg1"/>
                </a:solidFill>
                <a:latin typeface="Gill Sans" charset="0"/>
                <a:ea typeface="Gill Sans" charset="0"/>
                <a:cs typeface="Gill Sans" charset="0"/>
                <a:sym typeface="Montserrat"/>
              </a:rPr>
              <a:t>that require broad-reach to capture the available market</a:t>
            </a:r>
          </a:p>
          <a:p>
            <a:pPr>
              <a:tabLst>
                <a:tab pos="2743200" algn="l"/>
              </a:tabLst>
            </a:pPr>
            <a:endParaRPr lang="en-US"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Demanding customers </a:t>
            </a:r>
            <a:r>
              <a:rPr lang="en-US" sz="1200" dirty="0">
                <a:solidFill>
                  <a:schemeClr val="bg1"/>
                </a:solidFill>
                <a:latin typeface="Gill Sans" charset="0"/>
                <a:ea typeface="Gill Sans" charset="0"/>
                <a:cs typeface="Gill Sans" charset="0"/>
                <a:sym typeface="Montserrat"/>
              </a:rPr>
              <a:t>that desire personalization that is too costly to provide at scale</a:t>
            </a:r>
            <a:endParaRPr lang="en" sz="1200" dirty="0">
              <a:solidFill>
                <a:schemeClr val="bg1"/>
              </a:solidFill>
              <a:latin typeface="Gill Sans" charset="0"/>
              <a:ea typeface="Gill Sans" charset="0"/>
              <a:cs typeface="Gill Sans" charset="0"/>
              <a:sym typeface="Montserrat"/>
            </a:endParaRPr>
          </a:p>
          <a:p>
            <a:pPr>
              <a:tabLst>
                <a:tab pos="2743200" algn="l"/>
              </a:tabLst>
            </a:pPr>
            <a:endParaRPr lang="en" sz="1200" b="1" dirty="0">
              <a:solidFill>
                <a:schemeClr val="bg1"/>
              </a:solidFill>
              <a:latin typeface="Gill Sans" charset="0"/>
              <a:ea typeface="Gill Sans" charset="0"/>
              <a:cs typeface="Gill Sans" charset="0"/>
              <a:sym typeface="Montserrat"/>
            </a:endParaRPr>
          </a:p>
          <a:p>
            <a:pPr>
              <a:tabLst>
                <a:tab pos="2743200" algn="l"/>
              </a:tabLst>
            </a:pPr>
            <a:r>
              <a:rPr lang="en-US" sz="1200" b="1" dirty="0">
                <a:solidFill>
                  <a:schemeClr val="bg1"/>
                </a:solidFill>
                <a:latin typeface="Gill Sans" charset="0"/>
                <a:ea typeface="Gill Sans" charset="0"/>
                <a:cs typeface="Gill Sans" charset="0"/>
                <a:sym typeface="Montserrat"/>
              </a:rPr>
              <a:t>Tech-savvy customers </a:t>
            </a:r>
            <a:r>
              <a:rPr lang="en-US" sz="1200" dirty="0">
                <a:solidFill>
                  <a:schemeClr val="bg1"/>
                </a:solidFill>
                <a:latin typeface="Gill Sans" charset="0"/>
                <a:ea typeface="Gill Sans" charset="0"/>
                <a:cs typeface="Gill Sans" charset="0"/>
                <a:sym typeface="Montserrat"/>
              </a:rPr>
              <a:t>that expect a digitally connected </a:t>
            </a:r>
            <a:r>
              <a:rPr lang="en-US" sz="1200" dirty="0" smtClean="0">
                <a:solidFill>
                  <a:schemeClr val="bg1"/>
                </a:solidFill>
                <a:latin typeface="Gill Sans" charset="0"/>
                <a:ea typeface="Gill Sans" charset="0"/>
                <a:cs typeface="Gill Sans" charset="0"/>
                <a:sym typeface="Montserrat"/>
              </a:rPr>
              <a:t>experience</a:t>
            </a:r>
            <a:endParaRPr lang="en-US" sz="1200" b="1" dirty="0">
              <a:solidFill>
                <a:schemeClr val="bg1"/>
              </a:solidFill>
              <a:latin typeface="Gill Sans" charset="0"/>
              <a:ea typeface="Gill Sans" charset="0"/>
              <a:cs typeface="Gill Sans" charset="0"/>
              <a:sym typeface="Montserrat"/>
            </a:endParaRPr>
          </a:p>
        </p:txBody>
      </p:sp>
      <p:sp>
        <p:nvSpPr>
          <p:cNvPr id="10" name="TextBox 9"/>
          <p:cNvSpPr txBox="1"/>
          <p:nvPr/>
        </p:nvSpPr>
        <p:spPr>
          <a:xfrm>
            <a:off x="7342556" y="91440"/>
            <a:ext cx="2194560"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
        <p:nvSpPr>
          <p:cNvPr id="15" name="TextBox 14"/>
          <p:cNvSpPr txBox="1"/>
          <p:nvPr/>
        </p:nvSpPr>
        <p:spPr>
          <a:xfrm>
            <a:off x="469075" y="409700"/>
            <a:ext cx="3770416" cy="2308324"/>
          </a:xfrm>
          <a:prstGeom prst="rect">
            <a:avLst/>
          </a:prstGeom>
          <a:noFill/>
        </p:spPr>
        <p:txBody>
          <a:bodyPr wrap="square" rtlCol="0">
            <a:spAutoFit/>
          </a:bodyPr>
          <a:lstStyle/>
          <a:p>
            <a:pPr lvl="0"/>
            <a:r>
              <a:rPr lang="en-US" sz="2400" b="1" dirty="0">
                <a:solidFill>
                  <a:schemeClr val="bg1"/>
                </a:solidFill>
                <a:latin typeface="Glacial Indifference" charset="0"/>
                <a:ea typeface="Glacial Indifference" charset="0"/>
                <a:cs typeface="Glacial Indifference" charset="0"/>
                <a:sym typeface="Montserrat Medium"/>
              </a:rPr>
              <a:t>Gyms face significant challenges in meeting their customers’ needs while navigating an increasingly competitive landscape</a:t>
            </a:r>
            <a:endParaRPr lang="en-US" sz="2400" b="1" dirty="0">
              <a:solidFill>
                <a:schemeClr val="bg1"/>
              </a:solidFill>
              <a:latin typeface="Glacial Indifference" charset="0"/>
              <a:ea typeface="Glacial Indifference" charset="0"/>
              <a:cs typeface="Glacial Indifference" charset="0"/>
              <a:sym typeface="Montserrat Medium"/>
            </a:endParaRPr>
          </a:p>
        </p:txBody>
      </p:sp>
    </p:spTree>
    <p:extLst>
      <p:ext uri="{BB962C8B-B14F-4D97-AF65-F5344CB8AC3E}">
        <p14:creationId xmlns:p14="http://schemas.microsoft.com/office/powerpoint/2010/main" val="1917146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0"/>
        <p:cNvGrpSpPr/>
        <p:nvPr/>
      </p:nvGrpSpPr>
      <p:grpSpPr>
        <a:xfrm>
          <a:off x="0" y="0"/>
          <a:ext cx="0" cy="0"/>
          <a:chOff x="0" y="0"/>
          <a:chExt cx="0" cy="0"/>
        </a:xfrm>
      </p:grpSpPr>
      <p:pic>
        <p:nvPicPr>
          <p:cNvPr id="20" name="Picture 19"/>
          <p:cNvPicPr>
            <a:picLocks noChangeAspect="1"/>
          </p:cNvPicPr>
          <p:nvPr/>
        </p:nvPicPr>
        <p:blipFill rotWithShape="1">
          <a:blip r:embed="rId3"/>
          <a:srcRect t="10710" r="642" b="6073"/>
          <a:stretch/>
        </p:blipFill>
        <p:spPr>
          <a:xfrm flipH="1">
            <a:off x="0" y="0"/>
            <a:ext cx="9159498" cy="5143500"/>
          </a:xfrm>
          <a:prstGeom prst="rect">
            <a:avLst/>
          </a:prstGeom>
        </p:spPr>
      </p:pic>
      <p:sp>
        <p:nvSpPr>
          <p:cNvPr id="15" name="Rounded Rectangle 14"/>
          <p:cNvSpPr/>
          <p:nvPr/>
        </p:nvSpPr>
        <p:spPr>
          <a:xfrm>
            <a:off x="4408768" y="-12280"/>
            <a:ext cx="4762500" cy="5155780"/>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5</a:t>
            </a:fld>
            <a:endParaRPr dirty="0">
              <a:solidFill>
                <a:schemeClr val="bg1"/>
              </a:solidFill>
              <a:latin typeface="Montserrat" charset="0"/>
              <a:ea typeface="Montserrat" charset="0"/>
              <a:cs typeface="Montserrat" charset="0"/>
            </a:endParaRPr>
          </a:p>
        </p:txBody>
      </p:sp>
      <p:sp>
        <p:nvSpPr>
          <p:cNvPr id="18" name="Rectangle 17"/>
          <p:cNvSpPr/>
          <p:nvPr/>
        </p:nvSpPr>
        <p:spPr>
          <a:xfrm>
            <a:off x="469075" y="409700"/>
            <a:ext cx="3678373" cy="830997"/>
          </a:xfrm>
          <a:prstGeom prst="rect">
            <a:avLst/>
          </a:prstGeom>
        </p:spPr>
        <p:txBody>
          <a:bodyPr wrap="square">
            <a:spAutoFit/>
          </a:bodyPr>
          <a:lstStyle/>
          <a:p>
            <a:pPr lvl="0"/>
            <a:r>
              <a:rPr lang="en-US" sz="2400" b="1" dirty="0" smtClean="0">
                <a:solidFill>
                  <a:schemeClr val="bg1"/>
                </a:solidFill>
                <a:latin typeface="Glacial Indifference" charset="0"/>
                <a:ea typeface="Glacial Indifference" charset="0"/>
                <a:cs typeface="Glacial Indifference" charset="0"/>
                <a:sym typeface="Montserrat Light"/>
              </a:rPr>
              <a:t>The industry is taking notice</a:t>
            </a:r>
            <a:endParaRPr lang="en" sz="2400" b="1" dirty="0">
              <a:solidFill>
                <a:schemeClr val="bg1"/>
              </a:solidFill>
              <a:latin typeface="Glacial Indifference" charset="0"/>
              <a:ea typeface="Glacial Indifference" charset="0"/>
              <a:cs typeface="Glacial Indifference" charset="0"/>
              <a:sym typeface="Montserrat Light"/>
            </a:endParaRPr>
          </a:p>
        </p:txBody>
      </p:sp>
      <p:grpSp>
        <p:nvGrpSpPr>
          <p:cNvPr id="2" name="Group 1"/>
          <p:cNvGrpSpPr/>
          <p:nvPr/>
        </p:nvGrpSpPr>
        <p:grpSpPr>
          <a:xfrm>
            <a:off x="4675900" y="876723"/>
            <a:ext cx="3896601" cy="3218569"/>
            <a:chOff x="4675900" y="674843"/>
            <a:chExt cx="3896601" cy="3218569"/>
          </a:xfrm>
        </p:grpSpPr>
        <p:sp>
          <p:nvSpPr>
            <p:cNvPr id="16" name="TextBox 15"/>
            <p:cNvSpPr txBox="1"/>
            <p:nvPr/>
          </p:nvSpPr>
          <p:spPr>
            <a:xfrm>
              <a:off x="4993643" y="1299816"/>
              <a:ext cx="3578858" cy="2000548"/>
            </a:xfrm>
            <a:prstGeom prst="rect">
              <a:avLst/>
            </a:prstGeom>
            <a:noFill/>
          </p:spPr>
          <p:txBody>
            <a:bodyPr wrap="square" rtlCol="0">
              <a:spAutoFit/>
            </a:bodyPr>
            <a:lstStyle/>
            <a:p>
              <a:r>
                <a:rPr lang="en-US" sz="1100" dirty="0" smtClean="0">
                  <a:solidFill>
                    <a:schemeClr val="bg1"/>
                  </a:solidFill>
                  <a:latin typeface="Glacial Indifference" charset="0"/>
                  <a:ea typeface="Glacial Indifference" charset="0"/>
                  <a:cs typeface="Glacial Indifference" charset="0"/>
                </a:rPr>
                <a:t>… People, especially millennials, are searching for </a:t>
              </a:r>
              <a:r>
                <a:rPr lang="en-US" b="1" dirty="0" smtClean="0">
                  <a:solidFill>
                    <a:schemeClr val="bg1"/>
                  </a:solidFill>
                  <a:latin typeface="Glacial Indifference" charset="0"/>
                  <a:ea typeface="Glacial Indifference" charset="0"/>
                  <a:cs typeface="Glacial Indifference" charset="0"/>
                </a:rPr>
                <a:t>personalized experiences</a:t>
              </a:r>
              <a:r>
                <a:rPr lang="en-US" sz="1100" b="1"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everywhere they go</a:t>
              </a:r>
              <a:r>
                <a:rPr lang="en-US" sz="1100" b="1"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and that includes looking for unique fitness and workout experiences with a small group of people they connect with on a personal level. Even if they’re traveling or away from home, they expect to be able to keep that routine by </a:t>
              </a:r>
              <a:r>
                <a:rPr lang="en-US" b="1" dirty="0" smtClean="0">
                  <a:solidFill>
                    <a:schemeClr val="bg1"/>
                  </a:solidFill>
                  <a:latin typeface="Glacial Indifference" charset="0"/>
                  <a:ea typeface="Glacial Indifference" charset="0"/>
                  <a:cs typeface="Glacial Indifference" charset="0"/>
                </a:rPr>
                <a:t>walking into</a:t>
              </a:r>
              <a:r>
                <a:rPr lang="en-US" sz="1100" b="1" dirty="0" smtClean="0">
                  <a:solidFill>
                    <a:schemeClr val="bg1"/>
                  </a:solidFill>
                  <a:latin typeface="Glacial Indifference" charset="0"/>
                  <a:ea typeface="Glacial Indifference" charset="0"/>
                  <a:cs typeface="Glacial Indifference" charset="0"/>
                </a:rPr>
                <a:t> </a:t>
              </a:r>
              <a:r>
                <a:rPr lang="en-US" sz="1100" dirty="0" smtClean="0">
                  <a:solidFill>
                    <a:schemeClr val="bg1"/>
                  </a:solidFill>
                  <a:latin typeface="Glacial Indifference" charset="0"/>
                  <a:ea typeface="Glacial Indifference" charset="0"/>
                  <a:cs typeface="Glacial Indifference" charset="0"/>
                </a:rPr>
                <a:t>a local boutique </a:t>
              </a:r>
              <a:r>
                <a:rPr lang="en-US" sz="1600" b="1" dirty="0" smtClean="0">
                  <a:solidFill>
                    <a:schemeClr val="bg1"/>
                  </a:solidFill>
                  <a:latin typeface="Glacial Indifference" charset="0"/>
                  <a:ea typeface="Glacial Indifference" charset="0"/>
                  <a:cs typeface="Glacial Indifference" charset="0"/>
                </a:rPr>
                <a:t>gym</a:t>
              </a:r>
              <a:r>
                <a:rPr lang="en-US" sz="1100" dirty="0" smtClean="0">
                  <a:solidFill>
                    <a:schemeClr val="bg1"/>
                  </a:solidFill>
                  <a:latin typeface="Glacial Indifference" charset="0"/>
                  <a:ea typeface="Glacial Indifference" charset="0"/>
                  <a:cs typeface="Glacial Indifference" charset="0"/>
                </a:rPr>
                <a:t> </a:t>
              </a:r>
              <a:r>
                <a:rPr lang="en-US" b="1" dirty="0" smtClean="0">
                  <a:solidFill>
                    <a:schemeClr val="bg1"/>
                  </a:solidFill>
                  <a:latin typeface="Glacial Indifference" charset="0"/>
                  <a:ea typeface="Glacial Indifference" charset="0"/>
                  <a:cs typeface="Glacial Indifference" charset="0"/>
                </a:rPr>
                <a:t>on a per-session basis </a:t>
              </a:r>
              <a:r>
                <a:rPr lang="en-US" sz="1100" dirty="0" smtClean="0">
                  <a:solidFill>
                    <a:schemeClr val="bg1"/>
                  </a:solidFill>
                  <a:latin typeface="Glacial Indifference" charset="0"/>
                  <a:ea typeface="Glacial Indifference" charset="0"/>
                  <a:cs typeface="Glacial Indifference" charset="0"/>
                </a:rPr>
                <a:t>or by using a digital fitness app outside, in a hotel </a:t>
              </a:r>
              <a:r>
                <a:rPr lang="mr-IN" sz="1100" dirty="0" smtClean="0">
                  <a:solidFill>
                    <a:schemeClr val="bg1"/>
                  </a:solidFill>
                  <a:latin typeface="Glacial Indifference" charset="0"/>
                  <a:ea typeface="Glacial Indifference" charset="0"/>
                  <a:cs typeface="Glacial Indifference" charset="0"/>
                </a:rPr>
                <a:t>–</a:t>
              </a:r>
              <a:r>
                <a:rPr lang="en-US" sz="1100" dirty="0" smtClean="0">
                  <a:solidFill>
                    <a:schemeClr val="bg1"/>
                  </a:solidFill>
                  <a:latin typeface="Glacial Indifference" charset="0"/>
                  <a:ea typeface="Glacial Indifference" charset="0"/>
                  <a:cs typeface="Glacial Indifference" charset="0"/>
                </a:rPr>
                <a:t> or almost anywhere for that matter ”</a:t>
              </a:r>
              <a:endParaRPr lang="en-US" sz="1100" dirty="0">
                <a:solidFill>
                  <a:schemeClr val="bg1"/>
                </a:solidFill>
                <a:latin typeface="Glacial Indifference" charset="0"/>
                <a:ea typeface="Glacial Indifference" charset="0"/>
                <a:cs typeface="Glacial Indifference" charset="0"/>
              </a:endParaRPr>
            </a:p>
          </p:txBody>
        </p:sp>
        <p:sp>
          <p:nvSpPr>
            <p:cNvPr id="17" name="Shape 75"/>
            <p:cNvSpPr txBox="1"/>
            <p:nvPr/>
          </p:nvSpPr>
          <p:spPr>
            <a:xfrm>
              <a:off x="4998453" y="3554675"/>
              <a:ext cx="3146700" cy="33873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dirty="0">
                  <a:solidFill>
                    <a:schemeClr val="bg1"/>
                  </a:solidFill>
                  <a:latin typeface="Glacial Indifference" charset="0"/>
                  <a:ea typeface="Glacial Indifference" charset="0"/>
                  <a:cs typeface="Glacial Indifference" charset="0"/>
                  <a:sym typeface="Montserrat Light"/>
                </a:rPr>
                <a:t>Adam Zeitsiff, CIO - Gold’s Gym International</a:t>
              </a:r>
              <a:endParaRPr sz="1000" dirty="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None/>
              </a:pPr>
              <a:r>
                <a:rPr lang="en" sz="600" dirty="0">
                  <a:solidFill>
                    <a:schemeClr val="bg1"/>
                  </a:solidFill>
                  <a:latin typeface="Glacial Indifference" charset="0"/>
                  <a:ea typeface="Glacial Indifference" charset="0"/>
                  <a:cs typeface="Glacial Indifference" charset="0"/>
                  <a:sym typeface="Montserrat Light"/>
                </a:rPr>
                <a:t>January 2018</a:t>
              </a:r>
              <a:endParaRPr sz="600" dirty="0">
                <a:solidFill>
                  <a:schemeClr val="bg1"/>
                </a:solidFill>
                <a:latin typeface="Glacial Indifference" charset="0"/>
                <a:ea typeface="Glacial Indifference" charset="0"/>
                <a:cs typeface="Glacial Indifference" charset="0"/>
                <a:sym typeface="Montserrat Light"/>
              </a:endParaRPr>
            </a:p>
          </p:txBody>
        </p:sp>
        <p:pic>
          <p:nvPicPr>
            <p:cNvPr id="13" name="Picture 12"/>
            <p:cNvPicPr>
              <a:picLocks noChangeAspect="1"/>
            </p:cNvPicPr>
            <p:nvPr/>
          </p:nvPicPr>
          <p:blipFill>
            <a:blip r:embed="rId4">
              <a:duotone>
                <a:prstClr val="black"/>
                <a:schemeClr val="tx2">
                  <a:tint val="45000"/>
                  <a:satMod val="400000"/>
                </a:schemeClr>
              </a:duotone>
            </a:blip>
            <a:stretch>
              <a:fillRect/>
            </a:stretch>
          </p:blipFill>
          <p:spPr>
            <a:xfrm rot="10486384">
              <a:off x="4675900" y="674843"/>
              <a:ext cx="620250" cy="620250"/>
            </a:xfrm>
            <a:prstGeom prst="rect">
              <a:avLst/>
            </a:prstGeom>
            <a:noFill/>
          </p:spPr>
        </p:pic>
      </p:grpSp>
      <p:sp>
        <p:nvSpPr>
          <p:cNvPr id="12" name="TextBox 11"/>
          <p:cNvSpPr txBox="1"/>
          <p:nvPr/>
        </p:nvSpPr>
        <p:spPr>
          <a:xfrm>
            <a:off x="7342556" y="91440"/>
            <a:ext cx="1697901" cy="200055"/>
          </a:xfrm>
          <a:prstGeom prst="rect">
            <a:avLst/>
          </a:prstGeom>
          <a:noFill/>
        </p:spPr>
        <p:txBody>
          <a:bodyPr wrap="non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916082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10710" r="642" b="6073"/>
          <a:stretch/>
        </p:blipFill>
        <p:spPr>
          <a:xfrm flipH="1">
            <a:off x="0" y="0"/>
            <a:ext cx="9159498" cy="5143500"/>
          </a:xfrm>
          <a:prstGeom prst="rect">
            <a:avLst/>
          </a:prstGeom>
        </p:spPr>
      </p:pic>
      <p:sp>
        <p:nvSpPr>
          <p:cNvPr id="8" name="Rounded Rectangle 7"/>
          <p:cNvSpPr/>
          <p:nvPr/>
        </p:nvSpPr>
        <p:spPr>
          <a:xfrm>
            <a:off x="0" y="410024"/>
            <a:ext cx="9171268" cy="1038004"/>
          </a:xfrm>
          <a:prstGeom prst="roundRect">
            <a:avLst>
              <a:gd name="adj" fmla="val 0"/>
            </a:avLst>
          </a:prstGeom>
          <a:solidFill>
            <a:srgbClr val="00B4D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a:xfrm>
            <a:off x="8498096" y="4723039"/>
            <a:ext cx="548700" cy="393600"/>
          </a:xfrm>
        </p:spPr>
        <p:txBody>
          <a:bodyPr/>
          <a:lstStyle/>
          <a:p>
            <a:pPr marL="0" lvl="0" indent="0">
              <a:spcBef>
                <a:spcPts val="0"/>
              </a:spcBef>
              <a:spcAft>
                <a:spcPts val="0"/>
              </a:spcAft>
              <a:buNone/>
            </a:pPr>
            <a:fld id="{00000000-1234-1234-1234-123412341234}" type="slidenum">
              <a:rPr lang="uk-UA" smtClean="0">
                <a:solidFill>
                  <a:schemeClr val="bg1"/>
                </a:solidFill>
                <a:latin typeface="Montserrat" charset="0"/>
                <a:ea typeface="Montserrat" charset="0"/>
                <a:cs typeface="Montserrat" charset="0"/>
              </a:rPr>
              <a:t>6</a:t>
            </a:fld>
            <a:endParaRPr lang="uk-UA" dirty="0">
              <a:solidFill>
                <a:schemeClr val="bg1"/>
              </a:solidFill>
              <a:latin typeface="Montserrat" charset="0"/>
              <a:ea typeface="Montserrat" charset="0"/>
              <a:cs typeface="Montserrat" charset="0"/>
            </a:endParaRPr>
          </a:p>
        </p:txBody>
      </p:sp>
      <p:sp>
        <p:nvSpPr>
          <p:cNvPr id="2" name="TextBox 1"/>
          <p:cNvSpPr txBox="1"/>
          <p:nvPr/>
        </p:nvSpPr>
        <p:spPr>
          <a:xfrm>
            <a:off x="478030" y="611905"/>
            <a:ext cx="2371241" cy="584775"/>
          </a:xfrm>
          <a:prstGeom prst="rect">
            <a:avLst/>
          </a:prstGeom>
          <a:noFill/>
        </p:spPr>
        <p:txBody>
          <a:bodyPr wrap="square" rtlCol="0">
            <a:spAutoFit/>
          </a:bodyPr>
          <a:lstStyle/>
          <a:p>
            <a:r>
              <a:rPr lang="en-US" sz="3200" b="1" dirty="0" smtClean="0">
                <a:solidFill>
                  <a:schemeClr val="bg1"/>
                </a:solidFill>
                <a:latin typeface="Glacial Indifference" charset="0"/>
                <a:ea typeface="Glacial Indifference" charset="0"/>
                <a:cs typeface="Glacial Indifference" charset="0"/>
              </a:rPr>
              <a:t>What if…</a:t>
            </a:r>
            <a:endParaRPr lang="en-US" sz="3200" b="1" dirty="0">
              <a:solidFill>
                <a:schemeClr val="bg1"/>
              </a:solidFill>
              <a:latin typeface="Glacial Indifference" charset="0"/>
              <a:ea typeface="Glacial Indifference" charset="0"/>
              <a:cs typeface="Glacial Indifference" charset="0"/>
            </a:endParaRPr>
          </a:p>
        </p:txBody>
      </p:sp>
      <p:sp>
        <p:nvSpPr>
          <p:cNvPr id="5" name="Rectangle 4"/>
          <p:cNvSpPr/>
          <p:nvPr/>
        </p:nvSpPr>
        <p:spPr>
          <a:xfrm>
            <a:off x="1836549" y="2187460"/>
            <a:ext cx="5486400" cy="1015663"/>
          </a:xfrm>
          <a:prstGeom prst="rect">
            <a:avLst/>
          </a:prstGeom>
        </p:spPr>
        <p:txBody>
          <a:bodyPr wrap="square">
            <a:spAutoFit/>
          </a:bodyPr>
          <a:lstStyle/>
          <a:p>
            <a:pPr algn="ctr"/>
            <a:r>
              <a:rPr lang="en-US" sz="2000" dirty="0">
                <a:solidFill>
                  <a:schemeClr val="bg1"/>
                </a:solidFill>
                <a:latin typeface="Glacial Indifference" charset="0"/>
                <a:ea typeface="Glacial Indifference" charset="0"/>
                <a:cs typeface="Glacial Indifference" charset="0"/>
              </a:rPr>
              <a:t>there were a solution that offered consumers the flexibility they expect while enabling facilities to deliver profitably?</a:t>
            </a:r>
          </a:p>
        </p:txBody>
      </p:sp>
      <p:cxnSp>
        <p:nvCxnSpPr>
          <p:cNvPr id="13" name="Straight Connector 12"/>
          <p:cNvCxnSpPr/>
          <p:nvPr/>
        </p:nvCxnSpPr>
        <p:spPr>
          <a:xfrm>
            <a:off x="2926080" y="3781192"/>
            <a:ext cx="3291840" cy="0"/>
          </a:xfrm>
          <a:prstGeom prst="line">
            <a:avLst/>
          </a:prstGeom>
          <a:ln w="6350">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42556" y="91440"/>
            <a:ext cx="1816942" cy="200055"/>
          </a:xfrm>
          <a:prstGeom prst="rect">
            <a:avLst/>
          </a:prstGeom>
          <a:noFill/>
        </p:spPr>
        <p:txBody>
          <a:bodyPr wrap="square" rtlCol="0">
            <a:spAutoFit/>
          </a:bodyPr>
          <a:lstStyle/>
          <a:p>
            <a:r>
              <a:rPr lang="en-US" sz="700" b="1" dirty="0" smtClean="0">
                <a:solidFill>
                  <a:schemeClr val="bg1"/>
                </a:solidFill>
                <a:latin typeface="Glacial Indifference" charset="0"/>
                <a:ea typeface="Glacial Indifference" charset="0"/>
                <a:cs typeface="Glacial Indifference" charset="0"/>
              </a:rPr>
              <a:t>OPPORTUNITY</a:t>
            </a:r>
            <a:r>
              <a:rPr lang="en-US" sz="700" dirty="0" smtClean="0">
                <a:solidFill>
                  <a:schemeClr val="bg1"/>
                </a:solidFill>
                <a:latin typeface="Glacial Indifference" charset="0"/>
                <a:ea typeface="Glacial Indifference" charset="0"/>
                <a:cs typeface="Glacial Indifference" charset="0"/>
              </a:rPr>
              <a:t> | SOLUTION | BUSINESS</a:t>
            </a:r>
            <a:endParaRPr lang="en-US" sz="700" dirty="0">
              <a:solidFill>
                <a:schemeClr val="bg1"/>
              </a:solidFill>
              <a:latin typeface="Glacial Indifference" charset="0"/>
              <a:ea typeface="Glacial Indifference" charset="0"/>
              <a:cs typeface="Glacial Indifference"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811741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7"/>
        <p:cNvGrpSpPr/>
        <p:nvPr/>
      </p:nvGrpSpPr>
      <p:grpSpPr>
        <a:xfrm>
          <a:off x="0" y="0"/>
          <a:ext cx="0" cy="0"/>
          <a:chOff x="0" y="0"/>
          <a:chExt cx="0" cy="0"/>
        </a:xfrm>
      </p:grpSpPr>
      <p:pic>
        <p:nvPicPr>
          <p:cNvPr id="36" name="Picture 35"/>
          <p:cNvPicPr>
            <a:picLocks noChangeAspect="1"/>
          </p:cNvPicPr>
          <p:nvPr/>
        </p:nvPicPr>
        <p:blipFill rotWithShape="1">
          <a:blip r:embed="rId3"/>
          <a:srcRect t="10710" r="642" b="6073"/>
          <a:stretch/>
        </p:blipFill>
        <p:spPr>
          <a:xfrm flipH="1">
            <a:off x="0" y="0"/>
            <a:ext cx="9159498" cy="5143500"/>
          </a:xfrm>
          <a:prstGeom prst="rect">
            <a:avLst/>
          </a:prstGeom>
        </p:spPr>
      </p:pic>
      <p:cxnSp>
        <p:nvCxnSpPr>
          <p:cNvPr id="42" name="Straight Connector 41"/>
          <p:cNvCxnSpPr/>
          <p:nvPr/>
        </p:nvCxnSpPr>
        <p:spPr>
          <a:xfrm flipV="1">
            <a:off x="-435429" y="2571750"/>
            <a:ext cx="10119360" cy="97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hape 416"/>
          <p:cNvSpPr txBox="1"/>
          <p:nvPr/>
        </p:nvSpPr>
        <p:spPr>
          <a:xfrm>
            <a:off x="8705196" y="-895820"/>
            <a:ext cx="8326010" cy="846775"/>
          </a:xfrm>
          <a:prstGeom prst="rect">
            <a:avLst/>
          </a:prstGeom>
          <a:noFill/>
          <a:ln>
            <a:noFill/>
          </a:ln>
        </p:spPr>
        <p:txBody>
          <a:bodyPr spcFirstLastPara="1" wrap="square" lIns="91425" tIns="91425" rIns="91425" bIns="91425" anchor="t" anchorCtr="0">
            <a:noAutofit/>
          </a:bodyPr>
          <a:lstStyle/>
          <a:p>
            <a:pPr lvl="0"/>
            <a:r>
              <a:rPr lang="en-US" sz="3600" b="1" dirty="0" smtClean="0">
                <a:solidFill>
                  <a:schemeClr val="tx1"/>
                </a:solidFill>
                <a:latin typeface="Alternate Gothic No3 D" charset="0"/>
                <a:ea typeface="Alternate Gothic No3 D" charset="0"/>
                <a:cs typeface="Alternate Gothic No3 D" charset="0"/>
                <a:sym typeface="Montserrat Medium"/>
              </a:rPr>
              <a:t>The</a:t>
            </a:r>
            <a:r>
              <a:rPr lang="en-US" sz="3200" b="1" dirty="0" smtClean="0">
                <a:solidFill>
                  <a:schemeClr val="tx1"/>
                </a:solidFill>
                <a:latin typeface="Avenir Book" charset="0"/>
                <a:ea typeface="Avenir Book" charset="0"/>
                <a:cs typeface="Avenir Book" charset="0"/>
                <a:sym typeface="Montserrat Medium"/>
              </a:rPr>
              <a:t> </a:t>
            </a:r>
            <a:r>
              <a:rPr lang="en-US" sz="4000" b="1" dirty="0" smtClean="0">
                <a:solidFill>
                  <a:schemeClr val="bg1"/>
                </a:solidFill>
                <a:latin typeface="MuseoSans" charset="0"/>
                <a:ea typeface="MuseoSans" charset="0"/>
                <a:cs typeface="MuseoSans" charset="0"/>
                <a:sym typeface="Montserrat Medium"/>
              </a:rPr>
              <a:t>Flex</a:t>
            </a:r>
            <a:r>
              <a:rPr lang="en-US" sz="4000" dirty="0" smtClean="0">
                <a:solidFill>
                  <a:schemeClr val="bg1"/>
                </a:solidFill>
                <a:latin typeface="MuseoSans" charset="0"/>
                <a:ea typeface="MuseoSans" charset="0"/>
                <a:cs typeface="MuseoSans" charset="0"/>
                <a:sym typeface="Montserrat Medium"/>
              </a:rPr>
              <a:t>It</a:t>
            </a:r>
            <a:r>
              <a:rPr lang="en-US" sz="3200" b="1" dirty="0" smtClean="0">
                <a:solidFill>
                  <a:schemeClr val="bg1"/>
                </a:solidFill>
                <a:latin typeface="MuseoSans" charset="0"/>
                <a:ea typeface="MuseoSans" charset="0"/>
                <a:cs typeface="MuseoSans" charset="0"/>
                <a:sym typeface="Montserrat Medium"/>
              </a:rPr>
              <a:t> </a:t>
            </a:r>
            <a:r>
              <a:rPr lang="en-US" sz="3600" b="1" dirty="0" smtClean="0">
                <a:solidFill>
                  <a:schemeClr val="tx1"/>
                </a:solidFill>
                <a:latin typeface="Alternate Gothic No3 D" charset="0"/>
                <a:ea typeface="Alternate Gothic No3 D" charset="0"/>
                <a:cs typeface="Alternate Gothic No3 D" charset="0"/>
                <a:sym typeface="Montserrat Medium"/>
              </a:rPr>
              <a:t>Customer Solution</a:t>
            </a:r>
            <a:endParaRPr lang="en-US" sz="3600" b="1" dirty="0">
              <a:solidFill>
                <a:schemeClr val="tx1"/>
              </a:solidFill>
              <a:latin typeface="Alternate Gothic No3 D" charset="0"/>
              <a:ea typeface="Alternate Gothic No3 D" charset="0"/>
              <a:cs typeface="Alternate Gothic No3 D" charset="0"/>
              <a:sym typeface="Montserrat Medium"/>
            </a:endParaRPr>
          </a:p>
        </p:txBody>
      </p:sp>
      <p:sp>
        <p:nvSpPr>
          <p:cNvPr id="206" name="Shape 206"/>
          <p:cNvSpPr txBox="1"/>
          <p:nvPr/>
        </p:nvSpPr>
        <p:spPr>
          <a:xfrm>
            <a:off x="446813" y="-664101"/>
            <a:ext cx="8586000" cy="27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latin typeface="Montserrat"/>
                <a:ea typeface="Montserrat"/>
                <a:cs typeface="Montserrat"/>
                <a:sym typeface="Montserrat"/>
              </a:rPr>
              <a:t>An a-la-carte, non-membership solution to access health &amp; fitness clubs wherever, whenever</a:t>
            </a:r>
            <a:endParaRPr dirty="0">
              <a:solidFill>
                <a:schemeClr val="dk1"/>
              </a:solidFill>
              <a:latin typeface="Montserrat"/>
              <a:ea typeface="Montserrat"/>
              <a:cs typeface="Montserrat"/>
              <a:sym typeface="Montserrat"/>
            </a:endParaRPr>
          </a:p>
          <a:p>
            <a:pPr marL="0" lvl="0" indent="0" rtl="0">
              <a:spcBef>
                <a:spcPts val="0"/>
              </a:spcBef>
              <a:spcAft>
                <a:spcPts val="0"/>
              </a:spcAft>
              <a:buNone/>
            </a:pPr>
            <a:endParaRPr dirty="0">
              <a:latin typeface="Montserrat"/>
              <a:ea typeface="Montserrat"/>
              <a:cs typeface="Montserrat"/>
              <a:sym typeface="Montserrat"/>
            </a:endParaRPr>
          </a:p>
        </p:txBody>
      </p:sp>
      <p:cxnSp>
        <p:nvCxnSpPr>
          <p:cNvPr id="43" name="Straight Connector 42"/>
          <p:cNvCxnSpPr/>
          <p:nvPr/>
        </p:nvCxnSpPr>
        <p:spPr>
          <a:xfrm flipH="1">
            <a:off x="1385315" y="-1246551"/>
            <a:ext cx="3479362" cy="7223"/>
          </a:xfrm>
          <a:prstGeom prst="line">
            <a:avLst/>
          </a:prstGeom>
          <a:ln w="19050" cmpd="sng">
            <a:solidFill>
              <a:srgbClr val="0081AF"/>
            </a:solidFill>
            <a:prstDash val="sysDash"/>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992077" y="1093185"/>
            <a:ext cx="3318122" cy="2869190"/>
            <a:chOff x="3924634" y="1075767"/>
            <a:chExt cx="3410990" cy="2869190"/>
          </a:xfrm>
        </p:grpSpPr>
        <p:cxnSp>
          <p:nvCxnSpPr>
            <p:cNvPr id="57" name="Straight Arrow Connector 56"/>
            <p:cNvCxnSpPr/>
            <p:nvPr/>
          </p:nvCxnSpPr>
          <p:spPr>
            <a:xfrm>
              <a:off x="4042025" y="1075767"/>
              <a:ext cx="1071590" cy="17418"/>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3924634" y="3923458"/>
              <a:ext cx="1072416" cy="21499"/>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7334097" y="2169106"/>
              <a:ext cx="1527" cy="895902"/>
            </a:xfrm>
            <a:prstGeom prst="straightConnector1">
              <a:avLst/>
            </a:prstGeom>
            <a:ln w="1047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85" name="Picture 84"/>
          <p:cNvPicPr>
            <a:picLocks noChangeAspect="1"/>
          </p:cNvPicPr>
          <p:nvPr/>
        </p:nvPicPr>
        <p:blipFill>
          <a:blip r:embed="rId4"/>
          <a:stretch>
            <a:fillRect/>
          </a:stretch>
        </p:blipFill>
        <p:spPr>
          <a:xfrm>
            <a:off x="4513686" y="-1085568"/>
            <a:ext cx="4097059" cy="456995"/>
          </a:xfrm>
          <a:prstGeom prst="rect">
            <a:avLst/>
          </a:prstGeom>
        </p:spPr>
      </p:pic>
      <p:grpSp>
        <p:nvGrpSpPr>
          <p:cNvPr id="6" name="Group 5"/>
          <p:cNvGrpSpPr/>
          <p:nvPr/>
        </p:nvGrpSpPr>
        <p:grpSpPr>
          <a:xfrm>
            <a:off x="1666896" y="164828"/>
            <a:ext cx="1956226" cy="1148042"/>
            <a:chOff x="1543294" y="161811"/>
            <a:chExt cx="1956226" cy="1148042"/>
          </a:xfrm>
        </p:grpSpPr>
        <p:sp>
          <p:nvSpPr>
            <p:cNvPr id="201" name="Shape 201"/>
            <p:cNvSpPr txBox="1"/>
            <p:nvPr/>
          </p:nvSpPr>
          <p:spPr>
            <a:xfrm>
              <a:off x="1543294" y="161811"/>
              <a:ext cx="1920424" cy="328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Discover</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76" name="TextBox 75"/>
            <p:cNvSpPr txBox="1"/>
            <p:nvPr/>
          </p:nvSpPr>
          <p:spPr>
            <a:xfrm>
              <a:off x="1601052" y="786633"/>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gyms in your community</a:t>
              </a:r>
              <a:endParaRPr lang="en-US" dirty="0">
                <a:solidFill>
                  <a:schemeClr val="bg1"/>
                </a:solidFill>
                <a:latin typeface="Glacial Indifference" charset="0"/>
                <a:ea typeface="Glacial Indifference" charset="0"/>
                <a:cs typeface="Glacial Indifference" charset="0"/>
              </a:endParaRPr>
            </a:p>
          </p:txBody>
        </p:sp>
      </p:grpSp>
      <p:grpSp>
        <p:nvGrpSpPr>
          <p:cNvPr id="5" name="Group 4"/>
          <p:cNvGrpSpPr/>
          <p:nvPr/>
        </p:nvGrpSpPr>
        <p:grpSpPr>
          <a:xfrm>
            <a:off x="5286573" y="172406"/>
            <a:ext cx="2227983" cy="1117916"/>
            <a:chOff x="5286573" y="172406"/>
            <a:chExt cx="2227983" cy="1117916"/>
          </a:xfrm>
        </p:grpSpPr>
        <p:sp>
          <p:nvSpPr>
            <p:cNvPr id="202" name="Shape 202"/>
            <p:cNvSpPr txBox="1"/>
            <p:nvPr/>
          </p:nvSpPr>
          <p:spPr>
            <a:xfrm>
              <a:off x="5286573" y="172406"/>
              <a:ext cx="2227983" cy="3182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solidFill>
                    <a:schemeClr val="bg1"/>
                  </a:solidFill>
                  <a:latin typeface="Glacial Indifference" charset="0"/>
                  <a:ea typeface="Glacial Indifference" charset="0"/>
                  <a:cs typeface="Glacial Indifference" charset="0"/>
                  <a:sym typeface="Montserrat Medium"/>
                </a:rPr>
                <a:t>Check-in</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0" name="TextBox 89"/>
            <p:cNvSpPr txBox="1"/>
            <p:nvPr/>
          </p:nvSpPr>
          <p:spPr>
            <a:xfrm>
              <a:off x="5507898" y="7671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with a quick and easy scan</a:t>
              </a:r>
              <a:endParaRPr lang="en-US" dirty="0">
                <a:solidFill>
                  <a:schemeClr val="bg1"/>
                </a:solidFill>
                <a:latin typeface="Glacial Indifference" charset="0"/>
                <a:ea typeface="Glacial Indifference" charset="0"/>
                <a:cs typeface="Glacial Indifference" charset="0"/>
              </a:endParaRPr>
            </a:p>
          </p:txBody>
        </p:sp>
      </p:grpSp>
      <p:grpSp>
        <p:nvGrpSpPr>
          <p:cNvPr id="4" name="Group 3"/>
          <p:cNvGrpSpPr/>
          <p:nvPr/>
        </p:nvGrpSpPr>
        <p:grpSpPr>
          <a:xfrm>
            <a:off x="5321419" y="3619450"/>
            <a:ext cx="2063290" cy="871270"/>
            <a:chOff x="5507898" y="3560414"/>
            <a:chExt cx="2063290" cy="871270"/>
          </a:xfrm>
        </p:grpSpPr>
        <p:sp>
          <p:nvSpPr>
            <p:cNvPr id="61" name="Shape 204"/>
            <p:cNvSpPr txBox="1"/>
            <p:nvPr/>
          </p:nvSpPr>
          <p:spPr>
            <a:xfrm>
              <a:off x="5507898" y="3560414"/>
              <a:ext cx="1766918" cy="33877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smtClean="0">
                  <a:solidFill>
                    <a:schemeClr val="bg1"/>
                  </a:solidFill>
                  <a:latin typeface="Glacial Indifference" charset="0"/>
                  <a:ea typeface="Glacial Indifference" charset="0"/>
                  <a:cs typeface="Glacial Indifference" charset="0"/>
                  <a:sym typeface="Montserrat Medium"/>
                </a:rPr>
                <a:t>FLEXIT</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1" name="TextBox 90"/>
            <p:cNvSpPr txBox="1"/>
            <p:nvPr/>
          </p:nvSpPr>
          <p:spPr>
            <a:xfrm>
              <a:off x="5672720" y="4123907"/>
              <a:ext cx="1898468" cy="307777"/>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using the mobile app</a:t>
              </a:r>
              <a:endParaRPr lang="en-US" dirty="0">
                <a:solidFill>
                  <a:schemeClr val="bg1"/>
                </a:solidFill>
                <a:latin typeface="Glacial Indifference" charset="0"/>
                <a:ea typeface="Glacial Indifference" charset="0"/>
                <a:cs typeface="Glacial Indifference" charset="0"/>
              </a:endParaRPr>
            </a:p>
          </p:txBody>
        </p:sp>
      </p:grpSp>
      <p:grpSp>
        <p:nvGrpSpPr>
          <p:cNvPr id="3" name="Group 2"/>
          <p:cNvGrpSpPr/>
          <p:nvPr/>
        </p:nvGrpSpPr>
        <p:grpSpPr>
          <a:xfrm>
            <a:off x="1529592" y="3618455"/>
            <a:ext cx="2076957" cy="1051947"/>
            <a:chOff x="1442245" y="3588875"/>
            <a:chExt cx="2076957" cy="1051947"/>
          </a:xfrm>
        </p:grpSpPr>
        <p:sp>
          <p:nvSpPr>
            <p:cNvPr id="203" name="Shape 203"/>
            <p:cNvSpPr txBox="1"/>
            <p:nvPr/>
          </p:nvSpPr>
          <p:spPr>
            <a:xfrm>
              <a:off x="1442245" y="3588875"/>
              <a:ext cx="1804283" cy="34593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smtClean="0">
                  <a:solidFill>
                    <a:schemeClr val="bg1"/>
                  </a:solidFill>
                  <a:latin typeface="Glacial Indifference" charset="0"/>
                  <a:ea typeface="Glacial Indifference" charset="0"/>
                  <a:cs typeface="Glacial Indifference" charset="0"/>
                  <a:sym typeface="Montserrat Medium"/>
                </a:rPr>
                <a:t>Review</a:t>
              </a:r>
              <a:endParaRPr sz="3200" b="1" dirty="0">
                <a:solidFill>
                  <a:schemeClr val="bg1"/>
                </a:solidFill>
                <a:latin typeface="Glacial Indifference" charset="0"/>
                <a:ea typeface="Glacial Indifference" charset="0"/>
                <a:cs typeface="Glacial Indifference" charset="0"/>
                <a:sym typeface="Montserrat Medium"/>
              </a:endParaRPr>
            </a:p>
          </p:txBody>
        </p:sp>
        <p:sp>
          <p:nvSpPr>
            <p:cNvPr id="92" name="TextBox 91"/>
            <p:cNvSpPr txBox="1"/>
            <p:nvPr/>
          </p:nvSpPr>
          <p:spPr>
            <a:xfrm>
              <a:off x="1620734" y="4117602"/>
              <a:ext cx="1898468" cy="523220"/>
            </a:xfrm>
            <a:prstGeom prst="rect">
              <a:avLst/>
            </a:prstGeom>
            <a:noFill/>
          </p:spPr>
          <p:txBody>
            <a:bodyPr wrap="square" rtlCol="0">
              <a:spAutoFit/>
            </a:bodyPr>
            <a:lstStyle/>
            <a:p>
              <a:r>
                <a:rPr lang="en-US" dirty="0" smtClean="0">
                  <a:solidFill>
                    <a:schemeClr val="bg1"/>
                  </a:solidFill>
                  <a:latin typeface="Glacial Indifference" charset="0"/>
                  <a:ea typeface="Glacial Indifference" charset="0"/>
                  <a:cs typeface="Glacial Indifference" charset="0"/>
                </a:rPr>
                <a:t>your activity and progress</a:t>
              </a:r>
              <a:endParaRPr lang="en-US" dirty="0">
                <a:solidFill>
                  <a:schemeClr val="bg1"/>
                </a:solidFill>
                <a:latin typeface="Glacial Indifference" charset="0"/>
                <a:ea typeface="Glacial Indifference" charset="0"/>
                <a:cs typeface="Glacial Indifference" charset="0"/>
              </a:endParaRPr>
            </a:p>
          </p:txBody>
        </p:sp>
      </p:grpSp>
      <p:cxnSp>
        <p:nvCxnSpPr>
          <p:cNvPr id="84" name="Straight Connector 83"/>
          <p:cNvCxnSpPr/>
          <p:nvPr/>
        </p:nvCxnSpPr>
        <p:spPr>
          <a:xfrm>
            <a:off x="4572000" y="-53346"/>
            <a:ext cx="0" cy="5722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Shape 414"/>
          <p:cNvSpPr/>
          <p:nvPr/>
        </p:nvSpPr>
        <p:spPr>
          <a:xfrm rot="10800000" flipH="1">
            <a:off x="2226228" y="1575322"/>
            <a:ext cx="4691539" cy="1925992"/>
          </a:xfrm>
          <a:prstGeom prst="round2SameRect">
            <a:avLst>
              <a:gd name="adj1" fmla="val 9318"/>
              <a:gd name="adj2" fmla="val 10649"/>
            </a:avLst>
          </a:prstGeom>
          <a:solidFill>
            <a:schemeClr val="tx1"/>
          </a:solidFill>
          <a:ln w="22225">
            <a:solidFill>
              <a:srgbClr val="00B4D2">
                <a:alpha val="7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5053" y="425661"/>
            <a:ext cx="2095121" cy="209512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414329"/>
            <a:ext cx="2103120" cy="210312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872" y="2807393"/>
            <a:ext cx="2182054" cy="21820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3384" y="2807393"/>
            <a:ext cx="2230950" cy="2230950"/>
          </a:xfrm>
          <a:prstGeom prst="rect">
            <a:avLst/>
          </a:prstGeom>
        </p:spPr>
      </p:pic>
      <p:sp>
        <p:nvSpPr>
          <p:cNvPr id="199" name="Shape 199"/>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7</a:t>
            </a:fld>
            <a:endParaRPr dirty="0">
              <a:solidFill>
                <a:schemeClr val="bg1"/>
              </a:solidFill>
              <a:latin typeface="Montserrat"/>
              <a:ea typeface="Montserrat"/>
              <a:cs typeface="Montserrat"/>
              <a:sym typeface="Montserrat"/>
            </a:endParaRPr>
          </a:p>
        </p:txBody>
      </p:sp>
      <p:sp>
        <p:nvSpPr>
          <p:cNvPr id="10" name="TextBox 9"/>
          <p:cNvSpPr txBox="1"/>
          <p:nvPr/>
        </p:nvSpPr>
        <p:spPr>
          <a:xfrm>
            <a:off x="2427039" y="2762739"/>
            <a:ext cx="4289915" cy="338554"/>
          </a:xfrm>
          <a:prstGeom prst="rect">
            <a:avLst/>
          </a:prstGeom>
          <a:noFill/>
        </p:spPr>
        <p:txBody>
          <a:bodyPr wrap="square" rtlCol="0">
            <a:spAutoFit/>
          </a:bodyPr>
          <a:lstStyle/>
          <a:p>
            <a:pPr algn="ctr"/>
            <a:r>
              <a:rPr lang="en-US" sz="800" dirty="0" smtClean="0">
                <a:solidFill>
                  <a:schemeClr val="bg1"/>
                </a:solidFill>
                <a:latin typeface="Glacial Indifference" charset="0"/>
              </a:rPr>
              <a:t>THE A-LA-CARTE FITNESS SOLUTION THAT ALLOWS USERS TO WORK-OUT WHERE THEY WANT, WHEN THEY WANT  AND PAY ONLY FOR THE TIME THEY USE</a:t>
            </a:r>
            <a:endParaRPr lang="en-US" sz="800" dirty="0">
              <a:solidFill>
                <a:schemeClr val="bg1"/>
              </a:solidFill>
              <a:latin typeface="Glacial Indifference" charset="0"/>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3398" y="2095729"/>
            <a:ext cx="3895237" cy="436033"/>
          </a:xfrm>
          <a:prstGeom prst="rect">
            <a:avLst/>
          </a:prstGeom>
        </p:spPr>
      </p:pic>
      <p:sp>
        <p:nvSpPr>
          <p:cNvPr id="37" name="TextBox 36"/>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1810730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6" name="Picture 45"/>
          <p:cNvPicPr>
            <a:picLocks noChangeAspect="1"/>
          </p:cNvPicPr>
          <p:nvPr/>
        </p:nvPicPr>
        <p:blipFill rotWithShape="1">
          <a:blip r:embed="rId5"/>
          <a:srcRect t="10710" r="642" b="6073"/>
          <a:stretch/>
        </p:blipFill>
        <p:spPr>
          <a:xfrm flipH="1">
            <a:off x="0" y="0"/>
            <a:ext cx="9159498" cy="5143500"/>
          </a:xfrm>
          <a:prstGeom prst="rect">
            <a:avLst/>
          </a:prstGeom>
        </p:spPr>
      </p:pic>
      <p:sp>
        <p:nvSpPr>
          <p:cNvPr id="44" name="Oval 43"/>
          <p:cNvSpPr/>
          <p:nvPr/>
        </p:nvSpPr>
        <p:spPr>
          <a:xfrm>
            <a:off x="3508789" y="2087545"/>
            <a:ext cx="2154352" cy="2151031"/>
          </a:xfrm>
          <a:prstGeom prst="ellipse">
            <a:avLst/>
          </a:prstGeom>
          <a:solidFill>
            <a:srgbClr val="444445">
              <a:alpha val="7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0971" y="1849859"/>
            <a:ext cx="2602626" cy="2598614"/>
          </a:xfrm>
          <a:prstGeom prst="ellipse">
            <a:avLst/>
          </a:prstGeom>
          <a:noFill/>
          <a:ln w="76200">
            <a:solidFill>
              <a:srgbClr val="44444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1301095" y="1593502"/>
            <a:ext cx="6522444" cy="3085138"/>
            <a:chOff x="538268" y="2115599"/>
            <a:chExt cx="9588395" cy="4535343"/>
          </a:xfrm>
        </p:grpSpPr>
        <p:sp>
          <p:nvSpPr>
            <p:cNvPr id="15" name="Rectangle 14"/>
            <p:cNvSpPr/>
            <p:nvPr/>
          </p:nvSpPr>
          <p:spPr bwMode="ltGray">
            <a:xfrm>
              <a:off x="538268" y="5977640"/>
              <a:ext cx="3664227"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Try before you buy</a:t>
              </a:r>
              <a:endParaRPr lang="en-GB" sz="1100" b="1" kern="1200" dirty="0">
                <a:solidFill>
                  <a:srgbClr val="FFFFFF"/>
                </a:solidFill>
                <a:latin typeface="Glacial Indifference" charset="0"/>
                <a:ea typeface="Glacial Indifference" charset="0"/>
                <a:cs typeface="Glacial Indifference" charset="0"/>
              </a:endParaRPr>
            </a:p>
          </p:txBody>
        </p:sp>
        <p:sp>
          <p:nvSpPr>
            <p:cNvPr id="17" name="Rectangle 16"/>
            <p:cNvSpPr/>
            <p:nvPr/>
          </p:nvSpPr>
          <p:spPr bwMode="ltGray">
            <a:xfrm>
              <a:off x="538268" y="5075491"/>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Access to a nation-wide network of facilities</a:t>
              </a:r>
            </a:p>
            <a:p>
              <a:pP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1" name="Rectangle 20"/>
            <p:cNvSpPr/>
            <p:nvPr/>
          </p:nvSpPr>
          <p:spPr bwMode="ltGray">
            <a:xfrm>
              <a:off x="538268" y="4078300"/>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 sz="1100" b="1" dirty="0">
                  <a:solidFill>
                    <a:schemeClr val="bg1"/>
                  </a:solidFill>
                  <a:latin typeface="Glacial Indifference" charset="0"/>
                  <a:ea typeface="Glacial Indifference" charset="0"/>
                  <a:cs typeface="Glacial Indifference" charset="0"/>
                  <a:sym typeface="Montserrat"/>
                </a:rPr>
                <a:t>No long-term </a:t>
              </a:r>
              <a:endParaRPr lang="en-US" sz="1100" b="1" dirty="0" smtClean="0">
                <a:solidFill>
                  <a:schemeClr val="bg1"/>
                </a:solidFill>
                <a:latin typeface="Glacial Indifference" charset="0"/>
                <a:ea typeface="Glacial Indifference" charset="0"/>
                <a:cs typeface="Glacial Indifference" charset="0"/>
                <a:sym typeface="Montserrat"/>
              </a:endParaRPr>
            </a:p>
            <a:p>
              <a:pPr defTabSz="693004">
                <a:buClrTx/>
              </a:pPr>
              <a:r>
                <a:rPr lang="en" sz="1100" b="1" dirty="0" smtClean="0">
                  <a:solidFill>
                    <a:schemeClr val="bg1"/>
                  </a:solidFill>
                  <a:latin typeface="Glacial Indifference" charset="0"/>
                  <a:ea typeface="Glacial Indifference" charset="0"/>
                  <a:cs typeface="Glacial Indifference" charset="0"/>
                  <a:sym typeface="Montserrat"/>
                </a:rPr>
                <a:t>commitments</a:t>
              </a:r>
              <a:endParaRPr lang="en-US" sz="1100" b="1" dirty="0">
                <a:solidFill>
                  <a:schemeClr val="bg1"/>
                </a:solidFill>
                <a:latin typeface="Glacial Indifference" charset="0"/>
                <a:ea typeface="Glacial Indifference" charset="0"/>
                <a:cs typeface="Glacial Indifference" charset="0"/>
                <a:sym typeface="Montserrat"/>
              </a:endParaRPr>
            </a:p>
            <a:p>
              <a:pPr defTabSz="693004">
                <a:buClrTx/>
              </a:pPr>
              <a:endParaRPr lang="en-GB" sz="1050" b="1" i="1" kern="1200" dirty="0" err="1">
                <a:solidFill>
                  <a:srgbClr val="FFFFFF"/>
                </a:solidFill>
                <a:latin typeface="Glacial Indifference" charset="0"/>
                <a:ea typeface="Glacial Indifference" charset="0"/>
                <a:cs typeface="Glacial Indifference" charset="0"/>
              </a:endParaRPr>
            </a:p>
          </p:txBody>
        </p:sp>
        <p:sp>
          <p:nvSpPr>
            <p:cNvPr id="22" name="Rectangle 21"/>
            <p:cNvSpPr/>
            <p:nvPr/>
          </p:nvSpPr>
          <p:spPr bwMode="ltGray">
            <a:xfrm>
              <a:off x="538268" y="3049429"/>
              <a:ext cx="2895838"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US" sz="1100" b="1" dirty="0">
                  <a:solidFill>
                    <a:schemeClr val="bg1"/>
                  </a:solidFill>
                  <a:latin typeface="Glacial Indifference" charset="0"/>
                  <a:ea typeface="Glacial Indifference" charset="0"/>
                  <a:cs typeface="Glacial Indifference" charset="0"/>
                  <a:sym typeface="Montserrat"/>
                </a:rPr>
                <a:t>Pay only for what </a:t>
              </a:r>
              <a:endParaRPr lang="en-US" sz="1100" b="1" dirty="0" smtClean="0">
                <a:solidFill>
                  <a:schemeClr val="bg1"/>
                </a:solidFill>
                <a:latin typeface="Glacial Indifference" charset="0"/>
                <a:ea typeface="Glacial Indifference" charset="0"/>
                <a:cs typeface="Glacial Indifference" charset="0"/>
                <a:sym typeface="Montserrat"/>
              </a:endParaRPr>
            </a:p>
            <a:p>
              <a:pPr defTabSz="693004">
                <a:buClrTx/>
              </a:pPr>
              <a:r>
                <a:rPr lang="en-US" sz="1100" b="1" dirty="0">
                  <a:solidFill>
                    <a:schemeClr val="bg1"/>
                  </a:solidFill>
                  <a:latin typeface="Glacial Indifference" charset="0"/>
                  <a:ea typeface="Glacial Indifference" charset="0"/>
                  <a:cs typeface="Glacial Indifference" charset="0"/>
                  <a:sym typeface="Montserrat"/>
                </a:rPr>
                <a:t>y</a:t>
              </a:r>
              <a:r>
                <a:rPr lang="en-US" sz="1100" b="1" dirty="0" smtClean="0">
                  <a:solidFill>
                    <a:schemeClr val="bg1"/>
                  </a:solidFill>
                  <a:latin typeface="Glacial Indifference" charset="0"/>
                  <a:ea typeface="Glacial Indifference" charset="0"/>
                  <a:cs typeface="Glacial Indifference" charset="0"/>
                  <a:sym typeface="Montserrat"/>
                </a:rPr>
                <a:t>ou use</a:t>
              </a: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3" name="Rectangle 22"/>
            <p:cNvSpPr/>
            <p:nvPr/>
          </p:nvSpPr>
          <p:spPr bwMode="ltGray">
            <a:xfrm>
              <a:off x="538268" y="2115599"/>
              <a:ext cx="3586137" cy="673302"/>
            </a:xfrm>
            <a:prstGeom prst="rect">
              <a:avLst/>
            </a:prstGeom>
            <a:solidFill>
              <a:srgbClr val="B5B5B6">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defTabSz="693004">
                <a:buClrTx/>
              </a:pPr>
              <a:r>
                <a:rPr lang="en-GB" sz="1100" b="1" kern="1200" dirty="0" smtClean="0">
                  <a:solidFill>
                    <a:srgbClr val="FFFFFF"/>
                  </a:solidFill>
                  <a:latin typeface="Glacial Indifference" charset="0"/>
                  <a:ea typeface="Glacial Indifference" charset="0"/>
                  <a:cs typeface="Glacial Indifference" charset="0"/>
                </a:rPr>
                <a:t>Mobile-based </a:t>
              </a:r>
              <a:r>
                <a:rPr lang="en-GB" sz="1100" b="1" kern="1200" dirty="0">
                  <a:solidFill>
                    <a:srgbClr val="FFFFFF"/>
                  </a:solidFill>
                  <a:latin typeface="Glacial Indifference" charset="0"/>
                  <a:ea typeface="Glacial Indifference" charset="0"/>
                  <a:cs typeface="Glacial Indifference" charset="0"/>
                </a:rPr>
                <a:t>solution that </a:t>
              </a:r>
            </a:p>
            <a:p>
              <a:pPr defTabSz="693004">
                <a:buClrTx/>
              </a:pPr>
              <a:r>
                <a:rPr lang="en-GB" sz="1100" b="1" kern="1200" dirty="0">
                  <a:solidFill>
                    <a:srgbClr val="FFFFFF"/>
                  </a:solidFill>
                  <a:latin typeface="Glacial Indifference" charset="0"/>
                  <a:ea typeface="Glacial Indifference" charset="0"/>
                  <a:cs typeface="Glacial Indifference" charset="0"/>
                </a:rPr>
                <a:t>enables a frictionless experience</a:t>
              </a:r>
            </a:p>
            <a:p>
              <a:pPr defTabSz="693004">
                <a:buClrTx/>
              </a:pPr>
              <a:endParaRPr lang="en-GB" sz="1100" b="1" kern="1200" dirty="0">
                <a:solidFill>
                  <a:srgbClr val="FFFFFF"/>
                </a:solidFill>
                <a:latin typeface="Glacial Indifference" charset="0"/>
                <a:ea typeface="Glacial Indifference" charset="0"/>
                <a:cs typeface="Glacial Indifference" charset="0"/>
              </a:endParaRPr>
            </a:p>
            <a:p>
              <a:pPr defTabSz="693004">
                <a:buClrTx/>
              </a:pPr>
              <a:endParaRPr lang="en" sz="1100" b="1" dirty="0">
                <a:solidFill>
                  <a:schemeClr val="bg1"/>
                </a:solidFill>
                <a:latin typeface="Glacial Indifference" charset="0"/>
                <a:ea typeface="Glacial Indifference" charset="0"/>
                <a:cs typeface="Glacial Indifference" charset="0"/>
                <a:sym typeface="Montserrat"/>
              </a:endParaRPr>
            </a:p>
            <a:p>
              <a:pPr defTabSz="693004">
                <a:buClrTx/>
              </a:pPr>
              <a:endParaRPr lang="en" sz="1100" b="1" dirty="0">
                <a:solidFill>
                  <a:schemeClr val="bg1"/>
                </a:solidFill>
                <a:latin typeface="Glacial Indifference" charset="0"/>
                <a:ea typeface="Glacial Indifference" charset="0"/>
                <a:cs typeface="Glacial Indifference" charset="0"/>
                <a:sym typeface="Montserrat"/>
              </a:endParaRPr>
            </a:p>
          </p:txBody>
        </p:sp>
        <p:sp>
          <p:nvSpPr>
            <p:cNvPr id="24" name="Rectangle 23"/>
            <p:cNvSpPr/>
            <p:nvPr/>
          </p:nvSpPr>
          <p:spPr bwMode="ltGray">
            <a:xfrm>
              <a:off x="6462436" y="5977640"/>
              <a:ext cx="366422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Organic cross promotion and marketing</a:t>
              </a: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5" name="Rectangle 24"/>
            <p:cNvSpPr/>
            <p:nvPr/>
          </p:nvSpPr>
          <p:spPr bwMode="ltGray">
            <a:xfrm>
              <a:off x="7230825" y="5075491"/>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Increased foot traffic</a:t>
              </a:r>
            </a:p>
          </p:txBody>
        </p:sp>
        <p:sp>
          <p:nvSpPr>
            <p:cNvPr id="26" name="Rectangle 25"/>
            <p:cNvSpPr/>
            <p:nvPr/>
          </p:nvSpPr>
          <p:spPr bwMode="ltGray">
            <a:xfrm>
              <a:off x="7230825" y="4078300"/>
              <a:ext cx="2895838"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Membership upticks</a:t>
              </a:r>
            </a:p>
          </p:txBody>
        </p:sp>
        <p:sp>
          <p:nvSpPr>
            <p:cNvPr id="27" name="Rectangle 26"/>
            <p:cNvSpPr/>
            <p:nvPr/>
          </p:nvSpPr>
          <p:spPr bwMode="ltGray">
            <a:xfrm>
              <a:off x="7230825" y="3049428"/>
              <a:ext cx="2895838" cy="673301"/>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New prospective </a:t>
              </a:r>
              <a:r>
                <a:rPr lang="en-US" sz="1100" b="1" dirty="0" err="1">
                  <a:solidFill>
                    <a:schemeClr val="bg1"/>
                  </a:solidFill>
                  <a:latin typeface="Glacial Indifference" charset="0"/>
                  <a:ea typeface="Glacial Indifference" charset="0"/>
                  <a:cs typeface="Glacial Indifference" charset="0"/>
                  <a:sym typeface="Montserrat"/>
                </a:rPr>
                <a:t>touchpoints</a:t>
              </a:r>
              <a:endParaRPr lang="en-US" sz="1100" b="1" dirty="0">
                <a:solidFill>
                  <a:schemeClr val="bg1"/>
                </a:solidFill>
                <a:latin typeface="Glacial Indifference" charset="0"/>
                <a:ea typeface="Glacial Indifference" charset="0"/>
                <a:cs typeface="Glacial Indifference" charset="0"/>
                <a:sym typeface="Montserrat"/>
              </a:endParaRP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sp>
          <p:nvSpPr>
            <p:cNvPr id="28" name="Rectangle 27"/>
            <p:cNvSpPr/>
            <p:nvPr/>
          </p:nvSpPr>
          <p:spPr bwMode="ltGray">
            <a:xfrm>
              <a:off x="6540526" y="2115599"/>
              <a:ext cx="3586137" cy="673302"/>
            </a:xfrm>
            <a:prstGeom prst="rect">
              <a:avLst/>
            </a:prstGeom>
            <a:solidFill>
              <a:srgbClr val="00B4D2">
                <a:alpha val="7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978" tIns="48978" rIns="48978" bIns="48978" rtlCol="0" anchor="t" anchorCtr="0"/>
            <a:lstStyle/>
            <a:p>
              <a:pPr algn="r" defTabSz="693004">
                <a:buClrTx/>
              </a:pPr>
              <a:r>
                <a:rPr lang="en-US" sz="1100" b="1" dirty="0">
                  <a:solidFill>
                    <a:schemeClr val="bg1"/>
                  </a:solidFill>
                  <a:latin typeface="Glacial Indifference" charset="0"/>
                  <a:ea typeface="Glacial Indifference" charset="0"/>
                  <a:cs typeface="Glacial Indifference" charset="0"/>
                  <a:sym typeface="Montserrat"/>
                </a:rPr>
                <a:t>Increased revenue (via rev share)</a:t>
              </a:r>
            </a:p>
            <a:p>
              <a:pPr algn="r" defTabSz="693004">
                <a:buClrTx/>
              </a:pPr>
              <a:endParaRPr lang="en-US" sz="1100" b="1" dirty="0">
                <a:solidFill>
                  <a:schemeClr val="bg1"/>
                </a:solidFill>
                <a:latin typeface="Glacial Indifference" charset="0"/>
                <a:ea typeface="Glacial Indifference" charset="0"/>
                <a:cs typeface="Glacial Indifference" charset="0"/>
                <a:sym typeface="Montserrat"/>
              </a:endParaRPr>
            </a:p>
          </p:txBody>
        </p:sp>
      </p:grpSp>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7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3" name="Shape 103"/>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solidFill>
                  <a:schemeClr val="bg1"/>
                </a:solidFill>
                <a:latin typeface="Montserrat" charset="0"/>
                <a:ea typeface="Montserrat" charset="0"/>
                <a:cs typeface="Montserrat" charset="0"/>
              </a:rPr>
              <a:t>8</a:t>
            </a:fld>
            <a:endParaRPr dirty="0">
              <a:solidFill>
                <a:schemeClr val="bg1"/>
              </a:solidFill>
              <a:latin typeface="Montserrat" charset="0"/>
              <a:ea typeface="Montserrat" charset="0"/>
              <a:cs typeface="Montserrat" charset="0"/>
            </a:endParaRPr>
          </a:p>
        </p:txBody>
      </p:sp>
      <p:grpSp>
        <p:nvGrpSpPr>
          <p:cNvPr id="5" name="Group 4"/>
          <p:cNvGrpSpPr/>
          <p:nvPr/>
        </p:nvGrpSpPr>
        <p:grpSpPr>
          <a:xfrm>
            <a:off x="2789343" y="1574280"/>
            <a:ext cx="1329914" cy="3149584"/>
            <a:chOff x="2789343" y="1419902"/>
            <a:chExt cx="1329914" cy="3149584"/>
          </a:xfrm>
        </p:grpSpPr>
        <p:sp>
          <p:nvSpPr>
            <p:cNvPr id="4" name="Oval 3"/>
            <p:cNvSpPr/>
            <p:nvPr/>
          </p:nvSpPr>
          <p:spPr>
            <a:xfrm>
              <a:off x="3527586" y="3978727"/>
              <a:ext cx="591671" cy="590759"/>
            </a:xfrm>
            <a:prstGeom prst="ellipse">
              <a:avLst/>
            </a:prstGeom>
            <a:solidFill>
              <a:schemeClr val="bg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989321" y="3439459"/>
              <a:ext cx="591671" cy="590759"/>
            </a:xfrm>
            <a:prstGeom prst="ellipse">
              <a:avLst/>
            </a:prstGeom>
            <a:solidFill>
              <a:schemeClr val="bg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2789343" y="2711948"/>
              <a:ext cx="591671" cy="590759"/>
            </a:xfrm>
            <a:prstGeom prst="ellipse">
              <a:avLst/>
            </a:prstGeom>
            <a:solidFill>
              <a:schemeClr val="bg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989321" y="1971324"/>
              <a:ext cx="591671" cy="590759"/>
            </a:xfrm>
            <a:prstGeom prst="ellipse">
              <a:avLst/>
            </a:prstGeom>
            <a:solidFill>
              <a:schemeClr val="bg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97826" y="1419902"/>
              <a:ext cx="591671" cy="590759"/>
            </a:xfrm>
            <a:prstGeom prst="ellipse">
              <a:avLst/>
            </a:prstGeom>
            <a:solidFill>
              <a:schemeClr val="bg1"/>
            </a:solidFill>
            <a:ln>
              <a:solidFill>
                <a:srgbClr val="B5B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flipH="1">
            <a:off x="4992266" y="1581062"/>
            <a:ext cx="1343025" cy="3138485"/>
            <a:chOff x="2798799" y="1431001"/>
            <a:chExt cx="1343025" cy="3138485"/>
          </a:xfrm>
        </p:grpSpPr>
        <p:sp>
          <p:nvSpPr>
            <p:cNvPr id="37" name="Oval 36"/>
            <p:cNvSpPr/>
            <p:nvPr/>
          </p:nvSpPr>
          <p:spPr>
            <a:xfrm>
              <a:off x="3527586" y="3978727"/>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989321" y="3439459"/>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2798799" y="269024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989321" y="1971324"/>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50153" y="1431001"/>
              <a:ext cx="591671" cy="590759"/>
            </a:xfrm>
            <a:prstGeom prst="ellipse">
              <a:avLst/>
            </a:prstGeom>
            <a:solidFill>
              <a:schemeClr val="bg1"/>
            </a:solidFill>
            <a:ln>
              <a:solidFill>
                <a:srgbClr val="00B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hape 416"/>
          <p:cNvSpPr txBox="1"/>
          <p:nvPr/>
        </p:nvSpPr>
        <p:spPr>
          <a:xfrm>
            <a:off x="466344" y="410724"/>
            <a:ext cx="7871012" cy="569662"/>
          </a:xfrm>
          <a:prstGeom prst="rect">
            <a:avLst/>
          </a:prstGeom>
          <a:noFill/>
          <a:ln>
            <a:noFill/>
          </a:ln>
        </p:spPr>
        <p:txBody>
          <a:bodyPr spcFirstLastPara="1" wrap="square" lIns="91425" tIns="45720" rIns="91425" bIns="45720" anchor="t" anchorCtr="0">
            <a:noAutofit/>
          </a:bodyPr>
          <a:lstStyle/>
          <a:p>
            <a:pPr lvl="0"/>
            <a:r>
              <a:rPr lang="en-US" sz="2400" b="1" dirty="0" smtClean="0">
                <a:solidFill>
                  <a:schemeClr val="bg1"/>
                </a:solidFill>
                <a:latin typeface="Glacial Indifference" charset="0"/>
                <a:ea typeface="Glacial Indifference" charset="0"/>
                <a:cs typeface="Glacial Indifference" charset="0"/>
                <a:sym typeface="Montserrat Medium"/>
              </a:rPr>
              <a:t>[FLEXIT provides solutions to both]</a:t>
            </a:r>
            <a:endParaRPr lang="en-US" sz="2400" b="1" dirty="0">
              <a:solidFill>
                <a:schemeClr val="bg1"/>
              </a:solidFill>
              <a:latin typeface="Glacial Indifference" charset="0"/>
              <a:ea typeface="Glacial Indifference" charset="0"/>
              <a:cs typeface="Glacial Indifference" charset="0"/>
              <a:sym typeface="Montserrat Medium"/>
            </a:endParaRPr>
          </a:p>
        </p:txBody>
      </p:sp>
      <p:sp>
        <p:nvSpPr>
          <p:cNvPr id="6" name="Rectangle 5"/>
          <p:cNvSpPr/>
          <p:nvPr/>
        </p:nvSpPr>
        <p:spPr>
          <a:xfrm>
            <a:off x="2122606" y="1141336"/>
            <a:ext cx="792205" cy="369332"/>
          </a:xfrm>
          <a:prstGeom prst="rect">
            <a:avLst/>
          </a:prstGeom>
        </p:spPr>
        <p:txBody>
          <a:bodyPr wrap="none">
            <a:spAutoFit/>
          </a:bodyPr>
          <a:lstStyle/>
          <a:p>
            <a:pPr algn="ctr"/>
            <a:r>
              <a:rPr lang="en-US" sz="1800" b="1" dirty="0">
                <a:solidFill>
                  <a:schemeClr val="bg1"/>
                </a:solidFill>
                <a:latin typeface="Glacial Indifference" charset="0"/>
                <a:ea typeface="Glacial Indifference" charset="0"/>
                <a:cs typeface="Glacial Indifference" charset="0"/>
                <a:sym typeface="Montserrat"/>
              </a:rPr>
              <a:t>Gyms</a:t>
            </a:r>
            <a:endParaRPr lang="en-US" sz="1800" dirty="0">
              <a:latin typeface="Glacial Indifference" charset="0"/>
              <a:ea typeface="Glacial Indifference" charset="0"/>
              <a:cs typeface="Glacial Indifference" charset="0"/>
            </a:endParaRPr>
          </a:p>
        </p:txBody>
      </p:sp>
      <p:sp>
        <p:nvSpPr>
          <p:cNvPr id="48" name="Rectangle 47"/>
          <p:cNvSpPr/>
          <p:nvPr/>
        </p:nvSpPr>
        <p:spPr>
          <a:xfrm>
            <a:off x="5895389" y="1141336"/>
            <a:ext cx="1396536" cy="369332"/>
          </a:xfrm>
          <a:prstGeom prst="rect">
            <a:avLst/>
          </a:prstGeom>
        </p:spPr>
        <p:txBody>
          <a:bodyPr wrap="none">
            <a:spAutoFit/>
          </a:bodyPr>
          <a:lstStyle/>
          <a:p>
            <a:pPr algn="ctr"/>
            <a:r>
              <a:rPr lang="en-US" sz="1800" b="1" smtClean="0">
                <a:solidFill>
                  <a:schemeClr val="bg1"/>
                </a:solidFill>
                <a:latin typeface="Glacial Indifference" charset="0"/>
                <a:ea typeface="Glacial Indifference" charset="0"/>
                <a:cs typeface="Glacial Indifference" charset="0"/>
                <a:sym typeface="Montserrat"/>
              </a:rPr>
              <a:t>Consumers</a:t>
            </a:r>
            <a:endParaRPr lang="en-US" sz="1800">
              <a:latin typeface="Glacial Indifference" charset="0"/>
              <a:ea typeface="Glacial Indifference" charset="0"/>
              <a:cs typeface="Glacial Indifference" charset="0"/>
            </a:endParaRPr>
          </a:p>
        </p:txBody>
      </p:sp>
      <p:pic>
        <p:nvPicPr>
          <p:cNvPr id="53" name="Shape 185"/>
          <p:cNvPicPr preferRelativeResize="0"/>
          <p:nvPr/>
        </p:nvPicPr>
        <p:blipFill rotWithShape="1">
          <a:blip r:embed="rId8">
            <a:alphaModFix/>
            <a:duotone>
              <a:prstClr val="black"/>
              <a:schemeClr val="accent5">
                <a:tint val="45000"/>
                <a:satMod val="400000"/>
              </a:schemeClr>
            </a:duotone>
          </a:blip>
          <a:srcRect b="14900"/>
          <a:stretch/>
        </p:blipFill>
        <p:spPr>
          <a:xfrm>
            <a:off x="4656891" y="-2590818"/>
            <a:ext cx="1043286" cy="887793"/>
          </a:xfrm>
          <a:prstGeom prst="rect">
            <a:avLst/>
          </a:prstGeom>
          <a:noFill/>
          <a:ln>
            <a:noFill/>
          </a:ln>
        </p:spPr>
      </p:pic>
      <p:pic>
        <p:nvPicPr>
          <p:cNvPr id="54" name="Shape 188"/>
          <p:cNvPicPr preferRelativeResize="0"/>
          <p:nvPr/>
        </p:nvPicPr>
        <p:blipFill rotWithShape="1">
          <a:blip r:embed="rId9">
            <a:alphaModFix/>
            <a:duotone>
              <a:prstClr val="black"/>
              <a:schemeClr val="accent5">
                <a:tint val="45000"/>
                <a:satMod val="400000"/>
              </a:schemeClr>
            </a:duotone>
          </a:blip>
          <a:srcRect b="14900"/>
          <a:stretch/>
        </p:blipFill>
        <p:spPr>
          <a:xfrm>
            <a:off x="7585821" y="-2988085"/>
            <a:ext cx="1777886" cy="1512906"/>
          </a:xfrm>
          <a:prstGeom prst="rect">
            <a:avLst/>
          </a:prstGeom>
          <a:noFill/>
          <a:ln>
            <a:noFill/>
          </a:ln>
        </p:spPr>
      </p:pic>
      <p:pic>
        <p:nvPicPr>
          <p:cNvPr id="55" name="Shape 187"/>
          <p:cNvPicPr preferRelativeResize="0"/>
          <p:nvPr/>
        </p:nvPicPr>
        <p:blipFill rotWithShape="1">
          <a:blip r:embed="rId10">
            <a:alphaModFix/>
            <a:duotone>
              <a:prstClr val="black"/>
              <a:schemeClr val="accent5">
                <a:tint val="45000"/>
                <a:satMod val="400000"/>
              </a:schemeClr>
            </a:duotone>
          </a:blip>
          <a:srcRect b="14900"/>
          <a:stretch/>
        </p:blipFill>
        <p:spPr>
          <a:xfrm>
            <a:off x="6144769" y="-1099017"/>
            <a:ext cx="1056688" cy="899197"/>
          </a:xfrm>
          <a:prstGeom prst="rect">
            <a:avLst/>
          </a:prstGeom>
          <a:noFill/>
          <a:ln>
            <a:noFill/>
          </a:ln>
        </p:spPr>
      </p:pic>
      <p:pic>
        <p:nvPicPr>
          <p:cNvPr id="57" name="Shape 186"/>
          <p:cNvPicPr preferRelativeResize="0"/>
          <p:nvPr/>
        </p:nvPicPr>
        <p:blipFill rotWithShape="1">
          <a:blip r:embed="rId11">
            <a:alphaModFix/>
            <a:duotone>
              <a:prstClr val="black"/>
              <a:schemeClr val="accent5">
                <a:tint val="45000"/>
                <a:satMod val="400000"/>
              </a:schemeClr>
            </a:duotone>
          </a:blip>
          <a:srcRect b="14900"/>
          <a:stretch/>
        </p:blipFill>
        <p:spPr>
          <a:xfrm>
            <a:off x="6111395" y="-4197293"/>
            <a:ext cx="1235751" cy="1051573"/>
          </a:xfrm>
          <a:prstGeom prst="rect">
            <a:avLst/>
          </a:prstGeom>
          <a:noFill/>
          <a:ln>
            <a:noFill/>
          </a:ln>
        </p:spPr>
      </p:pic>
      <p:pic>
        <p:nvPicPr>
          <p:cNvPr id="58" name="Shape 123"/>
          <p:cNvPicPr preferRelativeResize="0"/>
          <p:nvPr/>
        </p:nvPicPr>
        <p:blipFill rotWithShape="1">
          <a:blip r:embed="rId12">
            <a:alphaModFix/>
            <a:duotone>
              <a:prstClr val="black"/>
              <a:schemeClr val="accent5">
                <a:tint val="45000"/>
                <a:satMod val="400000"/>
              </a:schemeClr>
            </a:duotone>
          </a:blip>
          <a:srcRect b="14900"/>
          <a:stretch/>
        </p:blipFill>
        <p:spPr>
          <a:xfrm>
            <a:off x="-1594282" y="-1391591"/>
            <a:ext cx="1139098" cy="969325"/>
          </a:xfrm>
          <a:prstGeom prst="rect">
            <a:avLst/>
          </a:prstGeom>
          <a:noFill/>
          <a:ln>
            <a:noFill/>
          </a:ln>
        </p:spPr>
      </p:pic>
      <p:pic>
        <p:nvPicPr>
          <p:cNvPr id="59" name="Shape 124"/>
          <p:cNvPicPr preferRelativeResize="0"/>
          <p:nvPr/>
        </p:nvPicPr>
        <p:blipFill rotWithShape="1">
          <a:blip r:embed="rId13">
            <a:duotone>
              <a:schemeClr val="accent5">
                <a:shade val="45000"/>
                <a:satMod val="135000"/>
              </a:schemeClr>
              <a:prstClr val="white"/>
            </a:duotone>
            <a:lum bright="50000"/>
            <a:alphaModFix/>
          </a:blip>
          <a:srcRect b="14900"/>
          <a:stretch/>
        </p:blipFill>
        <p:spPr>
          <a:xfrm>
            <a:off x="-665891" y="-4613055"/>
            <a:ext cx="1139098" cy="969325"/>
          </a:xfrm>
          <a:prstGeom prst="rect">
            <a:avLst/>
          </a:prstGeom>
          <a:noFill/>
          <a:ln>
            <a:noFill/>
          </a:ln>
        </p:spPr>
      </p:pic>
      <p:pic>
        <p:nvPicPr>
          <p:cNvPr id="60" name="Shape 126"/>
          <p:cNvPicPr preferRelativeResize="0"/>
          <p:nvPr/>
        </p:nvPicPr>
        <p:blipFill rotWithShape="1">
          <a:blip r:embed="rId14">
            <a:duotone>
              <a:schemeClr val="accent5">
                <a:shade val="45000"/>
                <a:satMod val="135000"/>
              </a:schemeClr>
              <a:prstClr val="white"/>
            </a:duotone>
            <a:alphaModFix/>
            <a:lum bright="55000"/>
          </a:blip>
          <a:srcRect b="14900"/>
          <a:stretch/>
        </p:blipFill>
        <p:spPr>
          <a:xfrm>
            <a:off x="954791" y="-3465778"/>
            <a:ext cx="1139098" cy="969325"/>
          </a:xfrm>
          <a:prstGeom prst="rect">
            <a:avLst/>
          </a:prstGeom>
          <a:noFill/>
          <a:ln>
            <a:noFill/>
          </a:ln>
        </p:spPr>
      </p:pic>
      <p:pic>
        <p:nvPicPr>
          <p:cNvPr id="61" name="Shape 127"/>
          <p:cNvPicPr preferRelativeResize="0"/>
          <p:nvPr/>
        </p:nvPicPr>
        <p:blipFill rotWithShape="1">
          <a:blip r:embed="rId15">
            <a:alphaModFix amt="91000"/>
            <a:duotone>
              <a:prstClr val="black"/>
              <a:schemeClr val="accent5">
                <a:tint val="45000"/>
                <a:satMod val="400000"/>
              </a:schemeClr>
            </a:duotone>
          </a:blip>
          <a:srcRect b="14900"/>
          <a:stretch/>
        </p:blipFill>
        <p:spPr>
          <a:xfrm>
            <a:off x="216712" y="-1459119"/>
            <a:ext cx="1139098" cy="969325"/>
          </a:xfrm>
          <a:prstGeom prst="rect">
            <a:avLst/>
          </a:prstGeom>
          <a:noFill/>
          <a:ln>
            <a:noFill/>
          </a:ln>
        </p:spPr>
      </p:pic>
      <p:pic>
        <p:nvPicPr>
          <p:cNvPr id="62" name="Shape 125"/>
          <p:cNvPicPr preferRelativeResize="0"/>
          <p:nvPr/>
        </p:nvPicPr>
        <p:blipFill rotWithShape="1">
          <a:blip r:embed="rId16">
            <a:duotone>
              <a:schemeClr val="accent5">
                <a:shade val="45000"/>
                <a:satMod val="135000"/>
              </a:schemeClr>
              <a:prstClr val="white"/>
            </a:duotone>
            <a:lum bright="54000"/>
            <a:alphaModFix/>
          </a:blip>
          <a:srcRect b="17389"/>
          <a:stretch/>
        </p:blipFill>
        <p:spPr>
          <a:xfrm>
            <a:off x="-2370557" y="-3181155"/>
            <a:ext cx="1139098" cy="941013"/>
          </a:xfrm>
          <a:prstGeom prst="rect">
            <a:avLst/>
          </a:prstGeom>
          <a:noFill/>
          <a:ln>
            <a:noFill/>
          </a:ln>
        </p:spPr>
      </p:pic>
      <p:sp>
        <p:nvSpPr>
          <p:cNvPr id="63" name="TextBox 62"/>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pic>
        <p:nvPicPr>
          <p:cNvPr id="65" name="Picture 6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23421" y="3063772"/>
            <a:ext cx="1525701" cy="170787"/>
          </a:xfrm>
          <a:prstGeom prst="rect">
            <a:avLst/>
          </a:prstGeom>
        </p:spPr>
      </p:pic>
    </p:spTree>
    <p:extLst>
      <p:ext uri="{BB962C8B-B14F-4D97-AF65-F5344CB8AC3E}">
        <p14:creationId xmlns:p14="http://schemas.microsoft.com/office/powerpoint/2010/main" val="1589505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8" name="Picture 17"/>
          <p:cNvPicPr>
            <a:picLocks noChangeAspect="1"/>
          </p:cNvPicPr>
          <p:nvPr/>
        </p:nvPicPr>
        <p:blipFill rotWithShape="1">
          <a:blip r:embed="rId3"/>
          <a:srcRect t="10710" r="642" b="6073"/>
          <a:stretch/>
        </p:blipFill>
        <p:spPr>
          <a:xfrm flipH="1">
            <a:off x="0" y="0"/>
            <a:ext cx="9159498" cy="5143500"/>
          </a:xfrm>
          <a:prstGeom prst="rect">
            <a:avLst/>
          </a:prstGeom>
        </p:spPr>
      </p:pic>
      <p:graphicFrame>
        <p:nvGraphicFramePr>
          <p:cNvPr id="23" name="Diagram 22"/>
          <p:cNvGraphicFramePr/>
          <p:nvPr>
            <p:extLst>
              <p:ext uri="{D42A27DB-BD31-4B8C-83A1-F6EECF244321}">
                <p14:modId xmlns:p14="http://schemas.microsoft.com/office/powerpoint/2010/main" val="1314210141"/>
              </p:ext>
            </p:extLst>
          </p:nvPr>
        </p:nvGraphicFramePr>
        <p:xfrm>
          <a:off x="3858633" y="1231047"/>
          <a:ext cx="5383718" cy="3614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8" name="Shape 238"/>
          <p:cNvSpPr txBox="1">
            <a:spLocks noGrp="1"/>
          </p:cNvSpPr>
          <p:nvPr>
            <p:ph type="sldNum" idx="12"/>
          </p:nvPr>
        </p:nvSpPr>
        <p:spPr>
          <a:xfrm>
            <a:off x="8686800" y="4800600"/>
            <a:ext cx="365760" cy="237744"/>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bg1"/>
                </a:solidFill>
                <a:latin typeface="Montserrat"/>
                <a:ea typeface="Montserrat"/>
                <a:cs typeface="Montserrat"/>
                <a:sym typeface="Montserrat"/>
              </a:rPr>
              <a:t>9</a:t>
            </a:fld>
            <a:endParaRPr dirty="0">
              <a:solidFill>
                <a:schemeClr val="bg1"/>
              </a:solidFill>
              <a:latin typeface="Montserrat"/>
              <a:ea typeface="Montserrat"/>
              <a:cs typeface="Montserrat"/>
              <a:sym typeface="Montserrat"/>
            </a:endParaRPr>
          </a:p>
        </p:txBody>
      </p:sp>
      <p:sp>
        <p:nvSpPr>
          <p:cNvPr id="246" name="Shape 246"/>
          <p:cNvSpPr txBox="1"/>
          <p:nvPr/>
        </p:nvSpPr>
        <p:spPr>
          <a:xfrm>
            <a:off x="533400" y="2061380"/>
            <a:ext cx="3023452" cy="535481"/>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smtClean="0">
                <a:solidFill>
                  <a:schemeClr val="bg1"/>
                </a:solidFill>
                <a:latin typeface="Glacial Indifference" charset="0"/>
                <a:ea typeface="Glacial Indifference" charset="0"/>
                <a:cs typeface="Glacial Indifference" charset="0"/>
                <a:sym typeface="Montserrat Light"/>
              </a:rPr>
              <a:t>Serviceable </a:t>
            </a:r>
            <a:r>
              <a:rPr lang="en-US" dirty="0" smtClean="0">
                <a:solidFill>
                  <a:schemeClr val="bg1"/>
                </a:solidFill>
                <a:latin typeface="Glacial Indifference" charset="0"/>
                <a:ea typeface="Glacial Indifference" charset="0"/>
                <a:cs typeface="Glacial Indifference" charset="0"/>
                <a:sym typeface="Montserrat Light"/>
              </a:rPr>
              <a:t>addressable </a:t>
            </a:r>
            <a:r>
              <a:rPr lang="en" dirty="0" smtClean="0">
                <a:solidFill>
                  <a:schemeClr val="bg1"/>
                </a:solidFill>
                <a:latin typeface="Glacial Indifference" charset="0"/>
                <a:ea typeface="Glacial Indifference" charset="0"/>
                <a:cs typeface="Glacial Indifference" charset="0"/>
                <a:sym typeface="Montserrat Light"/>
              </a:rPr>
              <a:t>market:</a:t>
            </a:r>
            <a:r>
              <a:rPr lang="en-US" dirty="0" smtClean="0">
                <a:solidFill>
                  <a:schemeClr val="bg1"/>
                </a:solidFill>
                <a:latin typeface="Glacial Indifference" charset="0"/>
                <a:ea typeface="Glacial Indifference" charset="0"/>
                <a:cs typeface="Glacial Indifference" charset="0"/>
                <a:sym typeface="Montserrat Light"/>
              </a:rPr>
              <a:t> </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a:spcBef>
                <a:spcPts val="0"/>
              </a:spcBef>
              <a:spcAft>
                <a:spcPts val="0"/>
              </a:spcAft>
              <a:buClr>
                <a:schemeClr val="dk1"/>
              </a:buClr>
              <a:buSzPts val="1100"/>
              <a:buFont typeface="Arial"/>
              <a:buNone/>
            </a:pPr>
            <a:r>
              <a:rPr lang="en-US" dirty="0" smtClean="0">
                <a:solidFill>
                  <a:schemeClr val="bg1"/>
                </a:solidFill>
                <a:latin typeface="Glacial Indifference" charset="0"/>
                <a:ea typeface="Glacial Indifference" charset="0"/>
                <a:cs typeface="Glacial Indifference" charset="0"/>
                <a:sym typeface="Montserrat Light"/>
              </a:rPr>
              <a:t>Adults </a:t>
            </a:r>
            <a:r>
              <a:rPr lang="en-US" dirty="0" smtClean="0">
                <a:solidFill>
                  <a:schemeClr val="bg1"/>
                </a:solidFill>
                <a:latin typeface="Glacial Indifference" charset="0"/>
                <a:ea typeface="Glacial Indifference" charset="0"/>
                <a:cs typeface="Glacial Indifference" charset="0"/>
                <a:sym typeface="Montserrat Light"/>
              </a:rPr>
              <a:t>who work out </a:t>
            </a:r>
            <a:r>
              <a:rPr lang="en-US" dirty="0" smtClean="0">
                <a:solidFill>
                  <a:schemeClr val="bg1"/>
                </a:solidFill>
                <a:latin typeface="Glacial Indifference" charset="0"/>
                <a:ea typeface="Glacial Indifference" charset="0"/>
                <a:cs typeface="Glacial Indifference" charset="0"/>
                <a:sym typeface="Montserrat Light"/>
              </a:rPr>
              <a:t>2x/week (SAM)</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dirty="0">
              <a:solidFill>
                <a:schemeClr val="bg1"/>
              </a:solidFill>
              <a:latin typeface="Gill Sans Light" charset="0"/>
              <a:ea typeface="Gill Sans Light" charset="0"/>
              <a:cs typeface="Gill Sans Light" charset="0"/>
              <a:sym typeface="Montserrat Light"/>
            </a:endParaRPr>
          </a:p>
        </p:txBody>
      </p:sp>
      <p:sp>
        <p:nvSpPr>
          <p:cNvPr id="247" name="Shape 247"/>
          <p:cNvSpPr txBox="1"/>
          <p:nvPr/>
        </p:nvSpPr>
        <p:spPr>
          <a:xfrm>
            <a:off x="533400" y="1429414"/>
            <a:ext cx="2567287" cy="6319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smtClean="0">
                <a:solidFill>
                  <a:schemeClr val="bg1"/>
                </a:solidFill>
                <a:latin typeface="Glacial Indifference" charset="0"/>
                <a:ea typeface="Glacial Indifference" charset="0"/>
                <a:cs typeface="Glacial Indifference" charset="0"/>
                <a:sym typeface="Montserrat Light"/>
              </a:rPr>
              <a:t>Total </a:t>
            </a:r>
            <a:r>
              <a:rPr lang="en" dirty="0">
                <a:solidFill>
                  <a:schemeClr val="bg1"/>
                </a:solidFill>
                <a:latin typeface="Glacial Indifference" charset="0"/>
                <a:ea typeface="Glacial Indifference" charset="0"/>
                <a:cs typeface="Glacial Indifference" charset="0"/>
                <a:sym typeface="Montserrat Light"/>
              </a:rPr>
              <a:t>available market</a:t>
            </a:r>
            <a:r>
              <a:rPr lang="en" dirty="0" smtClean="0">
                <a:solidFill>
                  <a:schemeClr val="bg1"/>
                </a:solidFill>
                <a:latin typeface="Glacial Indifference" charset="0"/>
                <a:ea typeface="Glacial Indifference" charset="0"/>
                <a:cs typeface="Glacial Indifference" charset="0"/>
                <a:sym typeface="Montserrat Light"/>
              </a:rPr>
              <a:t>:</a:t>
            </a:r>
            <a:r>
              <a:rPr lang="en-US" dirty="0" smtClean="0">
                <a:solidFill>
                  <a:schemeClr val="bg1"/>
                </a:solidFill>
                <a:latin typeface="Glacial Indifference" charset="0"/>
                <a:ea typeface="Glacial Indifference" charset="0"/>
                <a:cs typeface="Glacial Indifference" charset="0"/>
                <a:sym typeface="Montserrat Light"/>
              </a:rPr>
              <a:t> </a:t>
            </a:r>
          </a:p>
          <a:p>
            <a:pPr marL="0" lvl="0" indent="0" rtl="0">
              <a:spcBef>
                <a:spcPts val="0"/>
              </a:spcBef>
              <a:spcAft>
                <a:spcPts val="0"/>
              </a:spcAft>
              <a:buNone/>
            </a:pPr>
            <a:r>
              <a:rPr lang="en-US" dirty="0" smtClean="0">
                <a:solidFill>
                  <a:schemeClr val="bg1"/>
                </a:solidFill>
                <a:latin typeface="Glacial Indifference" charset="0"/>
                <a:ea typeface="Glacial Indifference" charset="0"/>
                <a:cs typeface="Glacial Indifference" charset="0"/>
                <a:sym typeface="Montserrat Light"/>
              </a:rPr>
              <a:t>US Population </a:t>
            </a:r>
            <a:r>
              <a:rPr lang="en-US" dirty="0" smtClean="0">
                <a:solidFill>
                  <a:schemeClr val="bg1"/>
                </a:solidFill>
                <a:latin typeface="Glacial Indifference" charset="0"/>
                <a:ea typeface="Glacial Indifference" charset="0"/>
                <a:cs typeface="Glacial Indifference" charset="0"/>
                <a:sym typeface="Montserrat Light"/>
              </a:rPr>
              <a:t>18-65 (TAM)</a:t>
            </a:r>
            <a:endParaRPr lang="en-US" dirty="0" smtClean="0">
              <a:solidFill>
                <a:schemeClr val="bg1"/>
              </a:solidFill>
              <a:latin typeface="Glacial Indifference" charset="0"/>
              <a:ea typeface="Glacial Indifference" charset="0"/>
              <a:cs typeface="Glacial Indifference" charset="0"/>
              <a:sym typeface="Montserrat Light"/>
            </a:endParaRPr>
          </a:p>
          <a:p>
            <a:pPr marL="0" lvl="0" indent="0" rtl="0">
              <a:spcBef>
                <a:spcPts val="0"/>
              </a:spcBef>
              <a:spcAft>
                <a:spcPts val="0"/>
              </a:spcAft>
              <a:buNone/>
            </a:pPr>
            <a:endParaRPr sz="2000" b="1" dirty="0">
              <a:solidFill>
                <a:schemeClr val="bg1"/>
              </a:solidFill>
              <a:latin typeface="Glacial Indifference" charset="0"/>
              <a:ea typeface="Glacial Indifference" charset="0"/>
              <a:cs typeface="Glacial Indifference" charset="0"/>
              <a:sym typeface="Montserrat Light"/>
            </a:endParaRPr>
          </a:p>
        </p:txBody>
      </p:sp>
      <p:sp>
        <p:nvSpPr>
          <p:cNvPr id="52" name="TextBox 51"/>
          <p:cNvSpPr txBox="1"/>
          <p:nvPr/>
        </p:nvSpPr>
        <p:spPr>
          <a:xfrm>
            <a:off x="469076" y="409700"/>
            <a:ext cx="6251170" cy="830997"/>
          </a:xfrm>
          <a:prstGeom prst="rect">
            <a:avLst/>
          </a:prstGeom>
          <a:noFill/>
        </p:spPr>
        <p:txBody>
          <a:bodyPr wrap="square" rtlCol="0">
            <a:spAutoFit/>
          </a:bodyPr>
          <a:lstStyle/>
          <a:p>
            <a:r>
              <a:rPr lang="en-US" sz="2400" b="1" dirty="0">
                <a:solidFill>
                  <a:schemeClr val="bg1"/>
                </a:solidFill>
                <a:latin typeface="Glacial Indifference" charset="0"/>
                <a:ea typeface="Glacial Indifference" charset="0"/>
                <a:cs typeface="Glacial Indifference" charset="0"/>
                <a:sym typeface="Montserrat Medium"/>
              </a:rPr>
              <a:t>FLEXIT </a:t>
            </a:r>
            <a:r>
              <a:rPr lang="en-US" sz="2400" b="1" dirty="0" smtClean="0">
                <a:solidFill>
                  <a:schemeClr val="bg1"/>
                </a:solidFill>
                <a:latin typeface="Glacial Indifference" charset="0"/>
                <a:ea typeface="Glacial Indifference" charset="0"/>
                <a:cs typeface="Glacial Indifference" charset="0"/>
              </a:rPr>
              <a:t>provides </a:t>
            </a:r>
            <a:r>
              <a:rPr lang="en-US" sz="2400" b="1" dirty="0" smtClean="0">
                <a:solidFill>
                  <a:schemeClr val="bg1"/>
                </a:solidFill>
                <a:latin typeface="Glacial Indifference" charset="0"/>
                <a:ea typeface="Glacial Indifference" charset="0"/>
                <a:cs typeface="Glacial Indifference" charset="0"/>
              </a:rPr>
              <a:t>technology to scale for a growing </a:t>
            </a:r>
            <a:r>
              <a:rPr lang="en-US" sz="2400" b="1" dirty="0" smtClean="0">
                <a:solidFill>
                  <a:schemeClr val="bg1"/>
                </a:solidFill>
                <a:latin typeface="Glacial Indifference" charset="0"/>
                <a:ea typeface="Glacial Indifference" charset="0"/>
                <a:cs typeface="Glacial Indifference" charset="0"/>
              </a:rPr>
              <a:t>market </a:t>
            </a:r>
            <a:endParaRPr lang="en-US" sz="2400" b="1" dirty="0">
              <a:solidFill>
                <a:schemeClr val="bg1"/>
              </a:solidFill>
              <a:latin typeface="Glacial Indifference" charset="0"/>
              <a:ea typeface="Glacial Indifference" charset="0"/>
              <a:cs typeface="Glacial Indifference" charset="0"/>
            </a:endParaRPr>
          </a:p>
        </p:txBody>
      </p:sp>
      <p:sp>
        <p:nvSpPr>
          <p:cNvPr id="10" name="Rectangle 9"/>
          <p:cNvSpPr/>
          <p:nvPr/>
        </p:nvSpPr>
        <p:spPr>
          <a:xfrm>
            <a:off x="82495" y="4800600"/>
            <a:ext cx="2412022" cy="461665"/>
          </a:xfrm>
          <a:prstGeom prst="rect">
            <a:avLst/>
          </a:prstGeom>
        </p:spPr>
        <p:txBody>
          <a:bodyPr wrap="square">
            <a:spAutoFit/>
          </a:bodyPr>
          <a:lstStyle/>
          <a:p>
            <a:r>
              <a:rPr lang="en-US" sz="800" dirty="0">
                <a:solidFill>
                  <a:schemeClr val="bg1"/>
                </a:solidFill>
                <a:latin typeface="Montserrat" charset="0"/>
                <a:ea typeface="Montserrat" charset="0"/>
                <a:cs typeface="Montserrat" charset="0"/>
              </a:rPr>
              <a:t>Source: </a:t>
            </a:r>
            <a:r>
              <a:rPr lang="en-US" sz="800" dirty="0" err="1">
                <a:solidFill>
                  <a:schemeClr val="bg1"/>
                </a:solidFill>
                <a:latin typeface="Montserrat" charset="0"/>
                <a:ea typeface="Montserrat" charset="0"/>
                <a:cs typeface="Montserrat" charset="0"/>
              </a:rPr>
              <a:t>Statista</a:t>
            </a:r>
            <a:r>
              <a:rPr lang="en-US" sz="800" dirty="0">
                <a:solidFill>
                  <a:schemeClr val="bg1"/>
                </a:solidFill>
                <a:latin typeface="Montserrat" charset="0"/>
                <a:ea typeface="Montserrat" charset="0"/>
                <a:cs typeface="Montserrat" charset="0"/>
              </a:rPr>
              <a:t>, The Statistics Portal - 2016</a:t>
            </a:r>
          </a:p>
          <a:p>
            <a:r>
              <a:rPr lang="en-US" sz="800" dirty="0">
                <a:solidFill>
                  <a:schemeClr val="bg1"/>
                </a:solidFill>
                <a:latin typeface="Montserrat" charset="0"/>
                <a:ea typeface="Montserrat" charset="0"/>
                <a:cs typeface="Montserrat" charset="0"/>
              </a:rPr>
              <a:t/>
            </a:r>
            <a:br>
              <a:rPr lang="en-US" sz="800" dirty="0">
                <a:solidFill>
                  <a:schemeClr val="bg1"/>
                </a:solidFill>
                <a:latin typeface="Montserrat" charset="0"/>
                <a:ea typeface="Montserrat" charset="0"/>
                <a:cs typeface="Montserrat" charset="0"/>
              </a:rPr>
            </a:br>
            <a:endParaRPr lang="en-US" sz="800" dirty="0">
              <a:solidFill>
                <a:schemeClr val="bg1"/>
              </a:solidFill>
              <a:latin typeface="Montserrat" charset="0"/>
              <a:ea typeface="Montserrat" charset="0"/>
              <a:cs typeface="Montserrat" charset="0"/>
            </a:endParaRPr>
          </a:p>
        </p:txBody>
      </p:sp>
      <p:sp>
        <p:nvSpPr>
          <p:cNvPr id="27" name="Rectangle 26"/>
          <p:cNvSpPr/>
          <p:nvPr/>
        </p:nvSpPr>
        <p:spPr>
          <a:xfrm>
            <a:off x="533400" y="2737727"/>
            <a:ext cx="2800977" cy="523220"/>
          </a:xfrm>
          <a:prstGeom prst="rect">
            <a:avLst/>
          </a:prstGeom>
        </p:spPr>
        <p:txBody>
          <a:bodyPr wrap="square">
            <a:spAutoFit/>
          </a:bodyPr>
          <a:lstStyle/>
          <a:p>
            <a:pPr lvl="0"/>
            <a:r>
              <a:rPr lang="en-US" dirty="0" smtClean="0">
                <a:solidFill>
                  <a:schemeClr val="bg1"/>
                </a:solidFill>
                <a:latin typeface="Glacial Indifference" charset="0"/>
                <a:ea typeface="Glacial Indifference" charset="0"/>
                <a:cs typeface="Glacial Indifference" charset="0"/>
                <a:sym typeface="Montserrat Light"/>
              </a:rPr>
              <a:t>Serviceable obtainable market:</a:t>
            </a:r>
          </a:p>
          <a:p>
            <a:pPr lvl="0"/>
            <a:r>
              <a:rPr lang="en-US" dirty="0" smtClean="0">
                <a:solidFill>
                  <a:schemeClr val="bg1"/>
                </a:solidFill>
                <a:latin typeface="Glacial Indifference" charset="0"/>
                <a:ea typeface="Glacial Indifference" charset="0"/>
                <a:cs typeface="Glacial Indifference" charset="0"/>
                <a:sym typeface="Montserrat Light"/>
              </a:rPr>
              <a:t>Realistic </a:t>
            </a:r>
            <a:r>
              <a:rPr lang="en-US" dirty="0" smtClean="0">
                <a:solidFill>
                  <a:schemeClr val="bg1"/>
                </a:solidFill>
                <a:latin typeface="Glacial Indifference" charset="0"/>
                <a:ea typeface="Glacial Indifference" charset="0"/>
                <a:cs typeface="Glacial Indifference" charset="0"/>
                <a:sym typeface="Montserrat Light"/>
              </a:rPr>
              <a:t>reach (SOM)</a:t>
            </a:r>
            <a:endParaRPr lang="en-US" dirty="0">
              <a:solidFill>
                <a:schemeClr val="bg1"/>
              </a:solidFill>
              <a:latin typeface="Glacial Indifference" charset="0"/>
              <a:ea typeface="Glacial Indifference" charset="0"/>
              <a:cs typeface="Glacial Indifference" charset="0"/>
              <a:sym typeface="Montserrat Light"/>
            </a:endParaRPr>
          </a:p>
        </p:txBody>
      </p:sp>
      <p:cxnSp>
        <p:nvCxnSpPr>
          <p:cNvPr id="6" name="Straight Connector 5"/>
          <p:cNvCxnSpPr/>
          <p:nvPr/>
        </p:nvCxnSpPr>
        <p:spPr>
          <a:xfrm>
            <a:off x="3556852" y="3118757"/>
            <a:ext cx="249634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556852" y="2404872"/>
            <a:ext cx="2496341"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43300" y="1695450"/>
            <a:ext cx="2509893" cy="0"/>
          </a:xfrm>
          <a:prstGeom prst="line">
            <a:avLst/>
          </a:prstGeom>
          <a:ln w="1270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42556" y="91440"/>
            <a:ext cx="1816942" cy="200055"/>
          </a:xfrm>
          <a:prstGeom prst="rect">
            <a:avLst/>
          </a:prstGeom>
          <a:noFill/>
        </p:spPr>
        <p:txBody>
          <a:bodyPr wrap="square" rtlCol="0">
            <a:spAutoFit/>
          </a:bodyPr>
          <a:lstStyle/>
          <a:p>
            <a:r>
              <a:rPr lang="en-US" sz="700" dirty="0" smtClean="0">
                <a:solidFill>
                  <a:schemeClr val="bg1"/>
                </a:solidFill>
                <a:latin typeface="Glacial Indifference" charset="0"/>
                <a:ea typeface="Glacial Indifference" charset="0"/>
                <a:cs typeface="Glacial Indifference" charset="0"/>
              </a:rPr>
              <a:t>OPPORTUNITY | </a:t>
            </a:r>
            <a:r>
              <a:rPr lang="en-US" sz="700" b="1" dirty="0" smtClean="0">
                <a:solidFill>
                  <a:schemeClr val="bg1"/>
                </a:solidFill>
                <a:latin typeface="Glacial Indifference" charset="0"/>
                <a:ea typeface="Glacial Indifference" charset="0"/>
                <a:cs typeface="Glacial Indifference" charset="0"/>
              </a:rPr>
              <a:t>SOLUTION</a:t>
            </a:r>
            <a:r>
              <a:rPr lang="en-US" sz="700" dirty="0" smtClean="0">
                <a:solidFill>
                  <a:schemeClr val="bg1"/>
                </a:solidFill>
                <a:latin typeface="Glacial Indifference" charset="0"/>
                <a:ea typeface="Glacial Indifference" charset="0"/>
                <a:cs typeface="Glacial Indifference" charset="0"/>
              </a:rPr>
              <a:t> | BUSINESS</a:t>
            </a:r>
            <a:endParaRPr lang="en-US" sz="700" dirty="0">
              <a:solidFill>
                <a:schemeClr val="bg1"/>
              </a:solidFill>
              <a:latin typeface="Glacial Indifference" charset="0"/>
              <a:ea typeface="Glacial Indifference" charset="0"/>
              <a:cs typeface="Glacial Indifference" charset="0"/>
            </a:endParaRPr>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895" y="138733"/>
            <a:ext cx="883015" cy="98845"/>
          </a:xfrm>
          <a:prstGeom prst="rect">
            <a:avLst/>
          </a:prstGeom>
        </p:spPr>
      </p:pic>
    </p:spTree>
    <p:extLst>
      <p:ext uri="{BB962C8B-B14F-4D97-AF65-F5344CB8AC3E}">
        <p14:creationId xmlns:p14="http://schemas.microsoft.com/office/powerpoint/2010/main" val="6236362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12434</TotalTime>
  <Words>5042</Words>
  <Application>Microsoft Macintosh PowerPoint</Application>
  <PresentationFormat>On-screen Show (16:9)</PresentationFormat>
  <Paragraphs>1139</Paragraphs>
  <Slides>36</Slides>
  <Notes>35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51" baseType="lpstr">
      <vt:lpstr>Alternate Gothic No3 D</vt:lpstr>
      <vt:lpstr>Avenir Book</vt:lpstr>
      <vt:lpstr>Gill Sans</vt:lpstr>
      <vt:lpstr>Gill Sans Light</vt:lpstr>
      <vt:lpstr>Glacial Indifference</vt:lpstr>
      <vt:lpstr>Montserrat</vt:lpstr>
      <vt:lpstr>Montserrat ExtraLight</vt:lpstr>
      <vt:lpstr>Montserrat Light</vt:lpstr>
      <vt:lpstr>Montserrat Medium</vt:lpstr>
      <vt:lpstr>Montserrat SemiBold</vt:lpstr>
      <vt:lpstr>MuseoSans</vt:lpstr>
      <vt:lpstr>Wingdings</vt:lpstr>
      <vt:lpstr>Arial</vt:lpstr>
      <vt:lpstr>Simple Light</vt:lpstr>
      <vt:lpstr>think-cell Slide</vt:lpstr>
      <vt:lpstr>WHEREVER, WHENEVER.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WORKOUT WHEREVER, WHENEVER.</vt:lpstr>
      <vt:lpstr>ADDITIONAL COPIES</vt:lpstr>
      <vt:lpstr>WORKOUT WHEREVER, WHENEVER.   JUST…</vt:lpstr>
      <vt:lpstr>WORKOUT WHEREVER, WHENEVER.  JUST…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Wherever, whenever.</dc:title>
  <dc:creator>Kevin Batista</dc:creator>
  <cp:lastModifiedBy>Jacob Harry Podell</cp:lastModifiedBy>
  <cp:revision>316</cp:revision>
  <cp:lastPrinted>2018-04-09T12:37:23Z</cp:lastPrinted>
  <dcterms:modified xsi:type="dcterms:W3CDTF">2018-04-16T03:30:43Z</dcterms:modified>
</cp:coreProperties>
</file>